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lay"/>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VwUk1ZeGJ/I4B0U8aXDJV0+2S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regular.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Play-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b562207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2b5622078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b562207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2b5622078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b562207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2b5622078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b5622078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2b56220786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b562207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2b5622078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b562207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2b56220786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b5622078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2b56220786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b562207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2b56220786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2" name="Shape 12"/>
        <p:cNvGrpSpPr/>
        <p:nvPr/>
      </p:nvGrpSpPr>
      <p:grpSpPr>
        <a:xfrm>
          <a:off x="0" y="0"/>
          <a:ext cx="0" cy="0"/>
          <a:chOff x="0" y="0"/>
          <a:chExt cx="0" cy="0"/>
        </a:xfrm>
      </p:grpSpPr>
      <p:sp>
        <p:nvSpPr>
          <p:cNvPr id="13" name="Google Shape;13;p25"/>
          <p:cNvSpPr/>
          <p:nvPr/>
        </p:nvSpPr>
        <p:spPr>
          <a:xfrm>
            <a:off x="160920" y="157606"/>
            <a:ext cx="11870161" cy="65427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5"/>
          <p:cNvSpPr txBox="1"/>
          <p:nvPr>
            <p:ph type="ctrTitle"/>
          </p:nvPr>
        </p:nvSpPr>
        <p:spPr>
          <a:xfrm>
            <a:off x="2035130" y="1066800"/>
            <a:ext cx="8112369" cy="2073119"/>
          </a:xfrm>
          <a:prstGeom prst="rect">
            <a:avLst/>
          </a:prstGeom>
          <a:noFill/>
          <a:ln>
            <a:noFill/>
          </a:ln>
        </p:spPr>
        <p:txBody>
          <a:bodyPr anchorCtr="0" anchor="b" bIns="45700" lIns="91425" spcFirstLastPara="1" rIns="91425" wrap="square" tIns="45700">
            <a:normAutofit/>
          </a:bodyPr>
          <a:lstStyle>
            <a:lvl1pPr lvl="0" algn="ctr">
              <a:lnSpc>
                <a:spcPct val="110000"/>
              </a:lnSpc>
              <a:spcBef>
                <a:spcPts val="0"/>
              </a:spcBef>
              <a:spcAft>
                <a:spcPts val="0"/>
              </a:spcAft>
              <a:buClr>
                <a:schemeClr val="dk2"/>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5"/>
          <p:cNvSpPr txBox="1"/>
          <p:nvPr>
            <p:ph idx="1" type="subTitle"/>
          </p:nvPr>
        </p:nvSpPr>
        <p:spPr>
          <a:xfrm>
            <a:off x="2175804" y="4876802"/>
            <a:ext cx="7821637" cy="1028697"/>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Clr>
                <a:schemeClr val="dk2"/>
              </a:buClr>
              <a:buSzPts val="2000"/>
              <a:buFont typeface="Arial"/>
              <a:buNone/>
              <a:defRPr sz="2000"/>
            </a:lvl1pPr>
            <a:lvl2pPr lvl="1" algn="ctr">
              <a:lnSpc>
                <a:spcPct val="110000"/>
              </a:lnSpc>
              <a:spcBef>
                <a:spcPts val="500"/>
              </a:spcBef>
              <a:spcAft>
                <a:spcPts val="0"/>
              </a:spcAft>
              <a:buClr>
                <a:schemeClr val="dk2"/>
              </a:buClr>
              <a:buSzPts val="1700"/>
              <a:buNone/>
              <a:defRPr sz="2000"/>
            </a:lvl2pPr>
            <a:lvl3pPr lvl="2" algn="ctr">
              <a:lnSpc>
                <a:spcPct val="110000"/>
              </a:lnSpc>
              <a:spcBef>
                <a:spcPts val="500"/>
              </a:spcBef>
              <a:spcAft>
                <a:spcPts val="0"/>
              </a:spcAft>
              <a:buClr>
                <a:schemeClr val="dk2"/>
              </a:buClr>
              <a:buSzPts val="1800"/>
              <a:buFont typeface="Arial"/>
              <a:buNone/>
              <a:defRPr sz="1800"/>
            </a:lvl3pPr>
            <a:lvl4pPr lvl="3" algn="ctr">
              <a:lnSpc>
                <a:spcPct val="110000"/>
              </a:lnSpc>
              <a:spcBef>
                <a:spcPts val="500"/>
              </a:spcBef>
              <a:spcAft>
                <a:spcPts val="0"/>
              </a:spcAft>
              <a:buClr>
                <a:schemeClr val="dk2"/>
              </a:buClr>
              <a:buSzPts val="1600"/>
              <a:buNone/>
              <a:defRPr sz="1600"/>
            </a:lvl4pPr>
            <a:lvl5pPr lvl="4" algn="ctr">
              <a:lnSpc>
                <a:spcPct val="110000"/>
              </a:lnSpc>
              <a:spcBef>
                <a:spcPts val="500"/>
              </a:spcBef>
              <a:spcAft>
                <a:spcPts val="0"/>
              </a:spcAft>
              <a:buClr>
                <a:schemeClr val="dk2"/>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25"/>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7279965" y="6245352"/>
            <a:ext cx="411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9" name="Google Shape;19;p25"/>
          <p:cNvGrpSpPr/>
          <p:nvPr/>
        </p:nvGrpSpPr>
        <p:grpSpPr>
          <a:xfrm>
            <a:off x="5662258" y="4216652"/>
            <a:ext cx="867485" cy="163226"/>
            <a:chOff x="8910933" y="1837414"/>
            <a:chExt cx="867485" cy="163226"/>
          </a:xfrm>
        </p:grpSpPr>
        <p:sp>
          <p:nvSpPr>
            <p:cNvPr id="20" name="Google Shape;20;p25"/>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21" name="Google Shape;21;p25"/>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22" name="Google Shape;22;p25"/>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36"/>
          <p:cNvSpPr txBox="1"/>
          <p:nvPr>
            <p:ph type="title"/>
          </p:nvPr>
        </p:nvSpPr>
        <p:spPr>
          <a:xfrm>
            <a:off x="1028700" y="723900"/>
            <a:ext cx="10134600" cy="128848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6"/>
          <p:cNvSpPr txBox="1"/>
          <p:nvPr>
            <p:ph idx="1" type="body"/>
          </p:nvPr>
        </p:nvSpPr>
        <p:spPr>
          <a:xfrm rot="5400000">
            <a:off x="4224202" y="-1033598"/>
            <a:ext cx="3743597" cy="101346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6"/>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6"/>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37"/>
          <p:cNvSpPr txBox="1"/>
          <p:nvPr>
            <p:ph type="title"/>
          </p:nvPr>
        </p:nvSpPr>
        <p:spPr>
          <a:xfrm rot="5400000">
            <a:off x="7627074" y="2293075"/>
            <a:ext cx="5410201" cy="227184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7"/>
          <p:cNvSpPr txBox="1"/>
          <p:nvPr>
            <p:ph idx="1" type="body"/>
          </p:nvPr>
        </p:nvSpPr>
        <p:spPr>
          <a:xfrm rot="5400000">
            <a:off x="2170066" y="-722267"/>
            <a:ext cx="5410201" cy="830253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7"/>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7"/>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28"/>
          <p:cNvSpPr/>
          <p:nvPr/>
        </p:nvSpPr>
        <p:spPr>
          <a:xfrm>
            <a:off x="5224243" y="1096772"/>
            <a:ext cx="6503180" cy="576122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28"/>
          <p:cNvSpPr/>
          <p:nvPr/>
        </p:nvSpPr>
        <p:spPr>
          <a:xfrm>
            <a:off x="5016811" y="5624450"/>
            <a:ext cx="524933" cy="524933"/>
          </a:xfrm>
          <a:prstGeom prst="plus">
            <a:avLst>
              <a:gd fmla="val 39516"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28"/>
          <p:cNvSpPr/>
          <p:nvPr/>
        </p:nvSpPr>
        <p:spPr>
          <a:xfrm>
            <a:off x="9881559" y="976630"/>
            <a:ext cx="1336774" cy="12014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28"/>
          <p:cNvSpPr txBox="1"/>
          <p:nvPr>
            <p:ph type="ctrTitle"/>
          </p:nvPr>
        </p:nvSpPr>
        <p:spPr>
          <a:xfrm>
            <a:off x="797106" y="1625608"/>
            <a:ext cx="8035342" cy="2722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8000"/>
              <a:buFont typeface="Play"/>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8"/>
          <p:cNvSpPr txBox="1"/>
          <p:nvPr>
            <p:ph idx="1" type="subTitle"/>
          </p:nvPr>
        </p:nvSpPr>
        <p:spPr>
          <a:xfrm>
            <a:off x="797106" y="4466845"/>
            <a:ext cx="8035342" cy="882904"/>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28"/>
          <p:cNvSpPr txBox="1"/>
          <p:nvPr>
            <p:ph idx="10" type="dt"/>
          </p:nvPr>
        </p:nvSpPr>
        <p:spPr>
          <a:xfrm>
            <a:off x="797105" y="5708747"/>
            <a:ext cx="38828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8"/>
          <p:cNvSpPr txBox="1"/>
          <p:nvPr>
            <p:ph idx="11" type="ftr"/>
          </p:nvPr>
        </p:nvSpPr>
        <p:spPr>
          <a:xfrm>
            <a:off x="565150" y="543179"/>
            <a:ext cx="4114800" cy="246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8"/>
          <p:cNvSpPr txBox="1"/>
          <p:nvPr>
            <p:ph idx="12" type="sldNum"/>
          </p:nvPr>
        </p:nvSpPr>
        <p:spPr>
          <a:xfrm>
            <a:off x="10813024" y="511175"/>
            <a:ext cx="914400" cy="31089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6" name="Shape 106"/>
        <p:cNvGrpSpPr/>
        <p:nvPr/>
      </p:nvGrpSpPr>
      <p:grpSpPr>
        <a:xfrm>
          <a:off x="0" y="0"/>
          <a:ext cx="0" cy="0"/>
          <a:chOff x="0" y="0"/>
          <a:chExt cx="0" cy="0"/>
        </a:xfrm>
      </p:grpSpPr>
      <p:sp>
        <p:nvSpPr>
          <p:cNvPr id="107" name="Google Shape;107;g22b56220786_0_1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g22b56220786_0_1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g22b56220786_0_1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g22b56220786_0_1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g22b56220786_0_1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26"/>
          <p:cNvSpPr txBox="1"/>
          <p:nvPr>
            <p:ph type="title"/>
          </p:nvPr>
        </p:nvSpPr>
        <p:spPr>
          <a:xfrm>
            <a:off x="1028700" y="723900"/>
            <a:ext cx="10134600" cy="128848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6"/>
          <p:cNvSpPr txBox="1"/>
          <p:nvPr>
            <p:ph idx="1" type="body"/>
          </p:nvPr>
        </p:nvSpPr>
        <p:spPr>
          <a:xfrm>
            <a:off x="1028700" y="2161903"/>
            <a:ext cx="10134600" cy="396934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6"/>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6"/>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6"/>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sp>
        <p:nvSpPr>
          <p:cNvPr id="30" name="Google Shape;30;p29"/>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9"/>
          <p:cNvSpPr/>
          <p:nvPr/>
        </p:nvSpPr>
        <p:spPr>
          <a:xfrm>
            <a:off x="723900" y="750338"/>
            <a:ext cx="4580642" cy="5494694"/>
          </a:xfrm>
          <a:custGeom>
            <a:rect b="b" l="l" r="r" t="t"/>
            <a:pathLst>
              <a:path extrusionOk="0" h="6858000" w="6096000">
                <a:moveTo>
                  <a:pt x="0" y="0"/>
                </a:moveTo>
                <a:lnTo>
                  <a:pt x="6096000" y="0"/>
                </a:lnTo>
                <a:lnTo>
                  <a:pt x="6096000" y="6858000"/>
                </a:lnTo>
                <a:lnTo>
                  <a:pt x="3037115" y="5889172"/>
                </a:lnTo>
                <a:lnTo>
                  <a:pt x="0" y="6858000"/>
                </a:lnTo>
                <a:lnTo>
                  <a:pt x="0" y="0"/>
                </a:lnTo>
                <a:close/>
              </a:path>
            </a:pathLst>
          </a:custGeom>
          <a:solidFill>
            <a:schemeClr val="lt2">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 name="Google Shape;34;p29"/>
          <p:cNvGrpSpPr/>
          <p:nvPr/>
        </p:nvGrpSpPr>
        <p:grpSpPr>
          <a:xfrm>
            <a:off x="2580478" y="4690810"/>
            <a:ext cx="867485" cy="163226"/>
            <a:chOff x="8910933" y="1837414"/>
            <a:chExt cx="867485" cy="163226"/>
          </a:xfrm>
        </p:grpSpPr>
        <p:sp>
          <p:nvSpPr>
            <p:cNvPr id="35" name="Google Shape;35;p29"/>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6" name="Google Shape;36;p29"/>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37" name="Google Shape;37;p29"/>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sp>
        <p:nvSpPr>
          <p:cNvPr id="38" name="Google Shape;38;p29"/>
          <p:cNvSpPr txBox="1"/>
          <p:nvPr>
            <p:ph type="title"/>
          </p:nvPr>
        </p:nvSpPr>
        <p:spPr>
          <a:xfrm>
            <a:off x="1151291" y="1274475"/>
            <a:ext cx="3761832" cy="2823913"/>
          </a:xfrm>
          <a:prstGeom prst="rect">
            <a:avLst/>
          </a:prstGeom>
          <a:noFill/>
          <a:ln>
            <a:noFill/>
          </a:ln>
        </p:spPr>
        <p:txBody>
          <a:bodyPr anchorCtr="0" anchor="b" bIns="45700" lIns="91425" spcFirstLastPara="1" rIns="91425" wrap="square" tIns="45700">
            <a:normAutofit/>
          </a:bodyPr>
          <a:lstStyle>
            <a:lvl1pPr lvl="0" algn="ctr">
              <a:lnSpc>
                <a:spcPct val="110000"/>
              </a:lnSpc>
              <a:spcBef>
                <a:spcPts val="0"/>
              </a:spcBef>
              <a:spcAft>
                <a:spcPts val="0"/>
              </a:spcAft>
              <a:buClr>
                <a:schemeClr val="dk2"/>
              </a:buClr>
              <a:buSzPts val="3200"/>
              <a:buFont typeface="Arial"/>
              <a:buNone/>
              <a:defRPr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6556756" y="2730304"/>
            <a:ext cx="4383030" cy="1397390"/>
          </a:xfrm>
          <a:prstGeom prst="rect">
            <a:avLst/>
          </a:prstGeom>
          <a:noFill/>
          <a:ln>
            <a:noFill/>
          </a:ln>
        </p:spPr>
        <p:txBody>
          <a:bodyPr anchorCtr="0" anchor="ctr" bIns="45700" lIns="91425" spcFirstLastPara="1" rIns="91425" wrap="square" tIns="45700">
            <a:normAutofit/>
          </a:bodyPr>
          <a:lstStyle>
            <a:lvl1pPr indent="-228600" lvl="0" marL="457200" algn="ctr">
              <a:lnSpc>
                <a:spcPct val="110000"/>
              </a:lnSpc>
              <a:spcBef>
                <a:spcPts val="1000"/>
              </a:spcBef>
              <a:spcAft>
                <a:spcPts val="0"/>
              </a:spcAft>
              <a:buClr>
                <a:schemeClr val="dk2"/>
              </a:buClr>
              <a:buSzPts val="2000"/>
              <a:buFont typeface="Arial"/>
              <a:buNone/>
              <a:defRPr sz="2000">
                <a:solidFill>
                  <a:schemeClr val="dk2"/>
                </a:solidFill>
              </a:defRPr>
            </a:lvl1pPr>
            <a:lvl2pPr indent="-228600" lvl="1" marL="914400" algn="l">
              <a:lnSpc>
                <a:spcPct val="110000"/>
              </a:lnSpc>
              <a:spcBef>
                <a:spcPts val="500"/>
              </a:spcBef>
              <a:spcAft>
                <a:spcPts val="0"/>
              </a:spcAft>
              <a:buClr>
                <a:srgbClr val="888888"/>
              </a:buClr>
              <a:buSzPts val="1700"/>
              <a:buNone/>
              <a:defRPr sz="2000">
                <a:solidFill>
                  <a:srgbClr val="888888"/>
                </a:solidFill>
              </a:defRPr>
            </a:lvl2pPr>
            <a:lvl3pPr indent="-228600" lvl="2" marL="1371600" algn="l">
              <a:lnSpc>
                <a:spcPct val="110000"/>
              </a:lnSpc>
              <a:spcBef>
                <a:spcPts val="500"/>
              </a:spcBef>
              <a:spcAft>
                <a:spcPts val="0"/>
              </a:spcAft>
              <a:buClr>
                <a:srgbClr val="888888"/>
              </a:buClr>
              <a:buSzPts val="1800"/>
              <a:buFont typeface="Arial"/>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Font typeface="Arial"/>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30"/>
          <p:cNvSpPr txBox="1"/>
          <p:nvPr>
            <p:ph type="title"/>
          </p:nvPr>
        </p:nvSpPr>
        <p:spPr>
          <a:xfrm>
            <a:off x="1028700" y="723900"/>
            <a:ext cx="10134600" cy="128848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1037305" y="2155369"/>
            <a:ext cx="4953000" cy="3998323"/>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0"/>
          <p:cNvSpPr txBox="1"/>
          <p:nvPr>
            <p:ph idx="2" type="body"/>
          </p:nvPr>
        </p:nvSpPr>
        <p:spPr>
          <a:xfrm>
            <a:off x="6172200" y="2155369"/>
            <a:ext cx="4953000" cy="3998323"/>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0"/>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0"/>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0"/>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31"/>
          <p:cNvSpPr txBox="1"/>
          <p:nvPr>
            <p:ph type="title"/>
          </p:nvPr>
        </p:nvSpPr>
        <p:spPr>
          <a:xfrm>
            <a:off x="1028700" y="555171"/>
            <a:ext cx="10134600" cy="1135517"/>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1"/>
          <p:cNvSpPr txBox="1"/>
          <p:nvPr>
            <p:ph idx="1" type="body"/>
          </p:nvPr>
        </p:nvSpPr>
        <p:spPr>
          <a:xfrm>
            <a:off x="1037306" y="1801620"/>
            <a:ext cx="4849036" cy="814387"/>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Font typeface="Arial"/>
              <a:buNone/>
              <a:defRPr b="0" sz="1800" cap="none"/>
            </a:lvl1pPr>
            <a:lvl2pPr indent="-228600" lvl="1" marL="914400" algn="l">
              <a:lnSpc>
                <a:spcPct val="110000"/>
              </a:lnSpc>
              <a:spcBef>
                <a:spcPts val="500"/>
              </a:spcBef>
              <a:spcAft>
                <a:spcPts val="0"/>
              </a:spcAft>
              <a:buClr>
                <a:schemeClr val="dk2"/>
              </a:buClr>
              <a:buSzPts val="1700"/>
              <a:buNone/>
              <a:defRPr b="1" sz="2000"/>
            </a:lvl2pPr>
            <a:lvl3pPr indent="-228600" lvl="2" marL="1371600" algn="l">
              <a:lnSpc>
                <a:spcPct val="110000"/>
              </a:lnSpc>
              <a:spcBef>
                <a:spcPts val="500"/>
              </a:spcBef>
              <a:spcAft>
                <a:spcPts val="0"/>
              </a:spcAft>
              <a:buClr>
                <a:schemeClr val="dk2"/>
              </a:buClr>
              <a:buSzPts val="1800"/>
              <a:buFont typeface="Arial"/>
              <a:buNone/>
              <a:defRPr b="1" sz="1800"/>
            </a:lvl3pPr>
            <a:lvl4pPr indent="-228600" lvl="3" marL="1828800" algn="l">
              <a:lnSpc>
                <a:spcPct val="110000"/>
              </a:lnSpc>
              <a:spcBef>
                <a:spcPts val="500"/>
              </a:spcBef>
              <a:spcAft>
                <a:spcPts val="0"/>
              </a:spcAft>
              <a:buClr>
                <a:schemeClr val="dk2"/>
              </a:buClr>
              <a:buSzPts val="1600"/>
              <a:buNone/>
              <a:defRPr b="1" sz="1600"/>
            </a:lvl4pPr>
            <a:lvl5pPr indent="-228600" lvl="4" marL="2286000" algn="l">
              <a:lnSpc>
                <a:spcPct val="110000"/>
              </a:lnSpc>
              <a:spcBef>
                <a:spcPts val="500"/>
              </a:spcBef>
              <a:spcAft>
                <a:spcPts val="0"/>
              </a:spcAft>
              <a:buClr>
                <a:schemeClr val="dk2"/>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31"/>
          <p:cNvSpPr txBox="1"/>
          <p:nvPr>
            <p:ph idx="2" type="body"/>
          </p:nvPr>
        </p:nvSpPr>
        <p:spPr>
          <a:xfrm>
            <a:off x="1037306" y="2619103"/>
            <a:ext cx="4849036" cy="351499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1"/>
          <p:cNvSpPr txBox="1"/>
          <p:nvPr>
            <p:ph idx="3" type="body"/>
          </p:nvPr>
        </p:nvSpPr>
        <p:spPr>
          <a:xfrm>
            <a:off x="6250108" y="1801620"/>
            <a:ext cx="4904585" cy="814387"/>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Font typeface="Arial"/>
              <a:buNone/>
              <a:defRPr b="0" sz="1800" cap="none"/>
            </a:lvl1pPr>
            <a:lvl2pPr indent="-228600" lvl="1" marL="914400" algn="l">
              <a:lnSpc>
                <a:spcPct val="110000"/>
              </a:lnSpc>
              <a:spcBef>
                <a:spcPts val="500"/>
              </a:spcBef>
              <a:spcAft>
                <a:spcPts val="0"/>
              </a:spcAft>
              <a:buClr>
                <a:schemeClr val="dk2"/>
              </a:buClr>
              <a:buSzPts val="1700"/>
              <a:buNone/>
              <a:defRPr b="1" sz="2000"/>
            </a:lvl2pPr>
            <a:lvl3pPr indent="-228600" lvl="2" marL="1371600" algn="l">
              <a:lnSpc>
                <a:spcPct val="110000"/>
              </a:lnSpc>
              <a:spcBef>
                <a:spcPts val="500"/>
              </a:spcBef>
              <a:spcAft>
                <a:spcPts val="0"/>
              </a:spcAft>
              <a:buClr>
                <a:schemeClr val="dk2"/>
              </a:buClr>
              <a:buSzPts val="1800"/>
              <a:buFont typeface="Arial"/>
              <a:buNone/>
              <a:defRPr b="1" sz="1800"/>
            </a:lvl3pPr>
            <a:lvl4pPr indent="-228600" lvl="3" marL="1828800" algn="l">
              <a:lnSpc>
                <a:spcPct val="110000"/>
              </a:lnSpc>
              <a:spcBef>
                <a:spcPts val="500"/>
              </a:spcBef>
              <a:spcAft>
                <a:spcPts val="0"/>
              </a:spcAft>
              <a:buClr>
                <a:schemeClr val="dk2"/>
              </a:buClr>
              <a:buSzPts val="1600"/>
              <a:buNone/>
              <a:defRPr b="1" sz="1600"/>
            </a:lvl4pPr>
            <a:lvl5pPr indent="-228600" lvl="4" marL="2286000" algn="l">
              <a:lnSpc>
                <a:spcPct val="110000"/>
              </a:lnSpc>
              <a:spcBef>
                <a:spcPts val="500"/>
              </a:spcBef>
              <a:spcAft>
                <a:spcPts val="0"/>
              </a:spcAft>
              <a:buClr>
                <a:schemeClr val="dk2"/>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31"/>
          <p:cNvSpPr txBox="1"/>
          <p:nvPr>
            <p:ph idx="4" type="body"/>
          </p:nvPr>
        </p:nvSpPr>
        <p:spPr>
          <a:xfrm>
            <a:off x="6250108" y="2619103"/>
            <a:ext cx="4904585" cy="351499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800"/>
              <a:buNone/>
              <a:defRPr/>
            </a:lvl1pPr>
            <a:lvl2pPr indent="-325755" lvl="1" marL="914400" algn="l">
              <a:lnSpc>
                <a:spcPct val="110000"/>
              </a:lnSpc>
              <a:spcBef>
                <a:spcPts val="500"/>
              </a:spcBef>
              <a:spcAft>
                <a:spcPts val="0"/>
              </a:spcAft>
              <a:buClr>
                <a:schemeClr val="dk2"/>
              </a:buClr>
              <a:buSzPts val="1530"/>
              <a:buChar char="•"/>
              <a:defRPr/>
            </a:lvl2pPr>
            <a:lvl3pPr indent="-228600" lvl="2" marL="1371600" algn="l">
              <a:lnSpc>
                <a:spcPct val="110000"/>
              </a:lnSpc>
              <a:spcBef>
                <a:spcPts val="500"/>
              </a:spcBef>
              <a:spcAft>
                <a:spcPts val="0"/>
              </a:spcAft>
              <a:buClr>
                <a:schemeClr val="dk2"/>
              </a:buClr>
              <a:buSzPts val="1800"/>
              <a:buNone/>
              <a:defRPr/>
            </a:lvl3pPr>
            <a:lvl4pPr indent="-342900" lvl="3" marL="1828800" algn="l">
              <a:lnSpc>
                <a:spcPct val="110000"/>
              </a:lnSpc>
              <a:spcBef>
                <a:spcPts val="500"/>
              </a:spcBef>
              <a:spcAft>
                <a:spcPts val="0"/>
              </a:spcAft>
              <a:buClr>
                <a:schemeClr val="dk2"/>
              </a:buClr>
              <a:buSzPts val="1800"/>
              <a:buChar char="•"/>
              <a:defRPr/>
            </a:lvl4pPr>
            <a:lvl5pPr indent="-228600" lvl="4" marL="2286000" algn="l">
              <a:lnSpc>
                <a:spcPct val="110000"/>
              </a:lnSpc>
              <a:spcBef>
                <a:spcPts val="500"/>
              </a:spcBef>
              <a:spcAft>
                <a:spcPts val="0"/>
              </a:spcAft>
              <a:buClr>
                <a:schemeClr val="dk2"/>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1"/>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1"/>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1"/>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32"/>
          <p:cNvSpPr txBox="1"/>
          <p:nvPr>
            <p:ph type="title"/>
          </p:nvPr>
        </p:nvSpPr>
        <p:spPr>
          <a:xfrm>
            <a:off x="1028700" y="723900"/>
            <a:ext cx="10134600" cy="1288489"/>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2"/>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33"/>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1066800" y="457200"/>
            <a:ext cx="3705225" cy="1600200"/>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txBox="1"/>
          <p:nvPr>
            <p:ph idx="1" type="body"/>
          </p:nvPr>
        </p:nvSpPr>
        <p:spPr>
          <a:xfrm>
            <a:off x="5183188" y="1066800"/>
            <a:ext cx="6172200" cy="4838699"/>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3200"/>
              <a:buFont typeface="Arial"/>
              <a:buNone/>
              <a:defRPr sz="3200"/>
            </a:lvl1pPr>
            <a:lvl2pPr indent="-379730" lvl="1" marL="914400" algn="l">
              <a:lnSpc>
                <a:spcPct val="110000"/>
              </a:lnSpc>
              <a:spcBef>
                <a:spcPts val="500"/>
              </a:spcBef>
              <a:spcAft>
                <a:spcPts val="0"/>
              </a:spcAft>
              <a:buClr>
                <a:schemeClr val="dk2"/>
              </a:buClr>
              <a:buSzPts val="2380"/>
              <a:buChar char="•"/>
              <a:defRPr sz="2800"/>
            </a:lvl2pPr>
            <a:lvl3pPr indent="-228600" lvl="2" marL="1371600" algn="l">
              <a:lnSpc>
                <a:spcPct val="110000"/>
              </a:lnSpc>
              <a:spcBef>
                <a:spcPts val="500"/>
              </a:spcBef>
              <a:spcAft>
                <a:spcPts val="0"/>
              </a:spcAft>
              <a:buClr>
                <a:schemeClr val="dk2"/>
              </a:buClr>
              <a:buSzPts val="2400"/>
              <a:buFont typeface="Arial"/>
              <a:buNone/>
              <a:defRPr sz="2400"/>
            </a:lvl3pPr>
            <a:lvl4pPr indent="-355600" lvl="3" marL="1828800" algn="l">
              <a:lnSpc>
                <a:spcPct val="110000"/>
              </a:lnSpc>
              <a:spcBef>
                <a:spcPts val="500"/>
              </a:spcBef>
              <a:spcAft>
                <a:spcPts val="0"/>
              </a:spcAft>
              <a:buClr>
                <a:schemeClr val="dk2"/>
              </a:buClr>
              <a:buSzPts val="2000"/>
              <a:buChar char="•"/>
              <a:defRPr sz="2000"/>
            </a:lvl4pPr>
            <a:lvl5pPr indent="-228600" lvl="4" marL="2286000" algn="l">
              <a:lnSpc>
                <a:spcPct val="110000"/>
              </a:lnSpc>
              <a:spcBef>
                <a:spcPts val="500"/>
              </a:spcBef>
              <a:spcAft>
                <a:spcPts val="0"/>
              </a:spcAft>
              <a:buClr>
                <a:schemeClr val="dk2"/>
              </a:buClr>
              <a:buSzPts val="2000"/>
              <a:buFont typeface="Arial"/>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34"/>
          <p:cNvSpPr txBox="1"/>
          <p:nvPr>
            <p:ph idx="2" type="body"/>
          </p:nvPr>
        </p:nvSpPr>
        <p:spPr>
          <a:xfrm>
            <a:off x="1066800" y="2057400"/>
            <a:ext cx="370522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600"/>
              <a:buFont typeface="Arial"/>
              <a:buNone/>
              <a:defRPr sz="1600"/>
            </a:lvl1pPr>
            <a:lvl2pPr indent="-228600" lvl="1" marL="914400" algn="l">
              <a:lnSpc>
                <a:spcPct val="110000"/>
              </a:lnSpc>
              <a:spcBef>
                <a:spcPts val="500"/>
              </a:spcBef>
              <a:spcAft>
                <a:spcPts val="0"/>
              </a:spcAft>
              <a:buClr>
                <a:schemeClr val="dk2"/>
              </a:buClr>
              <a:buSzPts val="1190"/>
              <a:buNone/>
              <a:defRPr sz="1400"/>
            </a:lvl2pPr>
            <a:lvl3pPr indent="-228600" lvl="2" marL="1371600" algn="l">
              <a:lnSpc>
                <a:spcPct val="110000"/>
              </a:lnSpc>
              <a:spcBef>
                <a:spcPts val="500"/>
              </a:spcBef>
              <a:spcAft>
                <a:spcPts val="0"/>
              </a:spcAft>
              <a:buClr>
                <a:schemeClr val="dk2"/>
              </a:buClr>
              <a:buSzPts val="1200"/>
              <a:buFont typeface="Arial"/>
              <a:buNone/>
              <a:defRPr sz="1200"/>
            </a:lvl3pPr>
            <a:lvl4pPr indent="-228600" lvl="3" marL="1828800" algn="l">
              <a:lnSpc>
                <a:spcPct val="110000"/>
              </a:lnSpc>
              <a:spcBef>
                <a:spcPts val="500"/>
              </a:spcBef>
              <a:spcAft>
                <a:spcPts val="0"/>
              </a:spcAft>
              <a:buClr>
                <a:schemeClr val="dk2"/>
              </a:buClr>
              <a:buSzPts val="1000"/>
              <a:buNone/>
              <a:defRPr sz="1000"/>
            </a:lvl4pPr>
            <a:lvl5pPr indent="-228600" lvl="4" marL="2286000" algn="l">
              <a:lnSpc>
                <a:spcPct val="110000"/>
              </a:lnSpc>
              <a:spcBef>
                <a:spcPts val="500"/>
              </a:spcBef>
              <a:spcAft>
                <a:spcPts val="0"/>
              </a:spcAft>
              <a:buClr>
                <a:schemeClr val="dk2"/>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4"/>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35"/>
          <p:cNvSpPr txBox="1"/>
          <p:nvPr>
            <p:ph type="title"/>
          </p:nvPr>
        </p:nvSpPr>
        <p:spPr>
          <a:xfrm>
            <a:off x="1066800" y="457200"/>
            <a:ext cx="3705225" cy="1600200"/>
          </a:xfrm>
          <a:prstGeom prst="rect">
            <a:avLst/>
          </a:prstGeom>
          <a:noFill/>
          <a:ln>
            <a:noFill/>
          </a:ln>
        </p:spPr>
        <p:txBody>
          <a:bodyPr anchorCtr="0" anchor="b" bIns="45700" lIns="91425" spcFirstLastPara="1" rIns="91425" wrap="square" tIns="45700">
            <a:normAutofit/>
          </a:bodyPr>
          <a:lstStyle>
            <a:lvl1pPr lvl="0" algn="l">
              <a:lnSpc>
                <a:spcPct val="110000"/>
              </a:lnSpc>
              <a:spcBef>
                <a:spcPts val="0"/>
              </a:spcBef>
              <a:spcAft>
                <a:spcPts val="0"/>
              </a:spcAft>
              <a:buClr>
                <a:schemeClr val="dk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p:nvPr>
            <p:ph idx="2" type="pic"/>
          </p:nvPr>
        </p:nvSpPr>
        <p:spPr>
          <a:xfrm>
            <a:off x="5183188" y="1066800"/>
            <a:ext cx="5942012" cy="4838700"/>
          </a:xfrm>
          <a:prstGeom prst="rect">
            <a:avLst/>
          </a:prstGeom>
          <a:noFill/>
          <a:ln>
            <a:noFill/>
          </a:ln>
        </p:spPr>
      </p:sp>
      <p:sp>
        <p:nvSpPr>
          <p:cNvPr id="75" name="Google Shape;75;p35"/>
          <p:cNvSpPr txBox="1"/>
          <p:nvPr>
            <p:ph idx="1" type="body"/>
          </p:nvPr>
        </p:nvSpPr>
        <p:spPr>
          <a:xfrm>
            <a:off x="1066800" y="2057400"/>
            <a:ext cx="370522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1600"/>
              <a:buFont typeface="Arial"/>
              <a:buNone/>
              <a:defRPr sz="1600"/>
            </a:lvl1pPr>
            <a:lvl2pPr indent="-228600" lvl="1" marL="914400" algn="l">
              <a:lnSpc>
                <a:spcPct val="110000"/>
              </a:lnSpc>
              <a:spcBef>
                <a:spcPts val="500"/>
              </a:spcBef>
              <a:spcAft>
                <a:spcPts val="0"/>
              </a:spcAft>
              <a:buClr>
                <a:schemeClr val="dk2"/>
              </a:buClr>
              <a:buSzPts val="1190"/>
              <a:buNone/>
              <a:defRPr sz="1400"/>
            </a:lvl2pPr>
            <a:lvl3pPr indent="-228600" lvl="2" marL="1371600" algn="l">
              <a:lnSpc>
                <a:spcPct val="110000"/>
              </a:lnSpc>
              <a:spcBef>
                <a:spcPts val="500"/>
              </a:spcBef>
              <a:spcAft>
                <a:spcPts val="0"/>
              </a:spcAft>
              <a:buClr>
                <a:schemeClr val="dk2"/>
              </a:buClr>
              <a:buSzPts val="1200"/>
              <a:buFont typeface="Arial"/>
              <a:buNone/>
              <a:defRPr sz="1200"/>
            </a:lvl3pPr>
            <a:lvl4pPr indent="-228600" lvl="3" marL="1828800" algn="l">
              <a:lnSpc>
                <a:spcPct val="110000"/>
              </a:lnSpc>
              <a:spcBef>
                <a:spcPts val="500"/>
              </a:spcBef>
              <a:spcAft>
                <a:spcPts val="0"/>
              </a:spcAft>
              <a:buClr>
                <a:schemeClr val="dk2"/>
              </a:buClr>
              <a:buSzPts val="1000"/>
              <a:buNone/>
              <a:defRPr sz="1000"/>
            </a:lvl4pPr>
            <a:lvl5pPr indent="-228600" lvl="4" marL="2286000" algn="l">
              <a:lnSpc>
                <a:spcPct val="110000"/>
              </a:lnSpc>
              <a:spcBef>
                <a:spcPts val="500"/>
              </a:spcBef>
              <a:spcAft>
                <a:spcPts val="0"/>
              </a:spcAft>
              <a:buClr>
                <a:schemeClr val="dk2"/>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35"/>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1028700" y="723900"/>
            <a:ext cx="10134600" cy="1288489"/>
          </a:xfrm>
          <a:prstGeom prst="rect">
            <a:avLst/>
          </a:prstGeom>
          <a:noFill/>
          <a:ln>
            <a:noFill/>
          </a:ln>
        </p:spPr>
        <p:txBody>
          <a:bodyPr anchorCtr="0" anchor="b" bIns="45700" lIns="91425" spcFirstLastPara="1" rIns="91425" wrap="square" tIns="45700">
            <a:normAutofit/>
          </a:bodyPr>
          <a:lstStyle>
            <a:lvl1pPr lvl="0" marR="0" rtl="0" algn="l">
              <a:lnSpc>
                <a:spcPct val="11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1028700" y="2161903"/>
            <a:ext cx="10134600" cy="396934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10000"/>
              </a:lnSpc>
              <a:spcBef>
                <a:spcPts val="10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indent="-325755" lvl="1" marL="914400" marR="0" rtl="0" algn="l">
              <a:lnSpc>
                <a:spcPct val="110000"/>
              </a:lnSpc>
              <a:spcBef>
                <a:spcPts val="500"/>
              </a:spcBef>
              <a:spcAft>
                <a:spcPts val="0"/>
              </a:spcAft>
              <a:buClr>
                <a:schemeClr val="dk2"/>
              </a:buClr>
              <a:buSzPts val="1530"/>
              <a:buFont typeface="Arial"/>
              <a:buChar char="•"/>
              <a:defRPr b="0" i="0" sz="1800" u="none" cap="none" strike="noStrike">
                <a:solidFill>
                  <a:schemeClr val="dk2"/>
                </a:solidFill>
                <a:latin typeface="Arial"/>
                <a:ea typeface="Arial"/>
                <a:cs typeface="Arial"/>
                <a:sym typeface="Arial"/>
              </a:defRPr>
            </a:lvl2pPr>
            <a:lvl3pPr indent="-228600" lvl="2" marL="1371600" marR="0" rtl="0" algn="l">
              <a:lnSpc>
                <a:spcPct val="11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3pPr>
            <a:lvl4pPr indent="-317500" lvl="3" marL="1828800" marR="0" rtl="0" algn="l">
              <a:lnSpc>
                <a:spcPct val="110000"/>
              </a:lnSpc>
              <a:spcBef>
                <a:spcPts val="5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228600" lvl="4" marL="2286000" marR="0" rtl="0" algn="l">
              <a:lnSpc>
                <a:spcPct val="11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4"/>
          <p:cNvSpPr txBox="1"/>
          <p:nvPr>
            <p:ph idx="12" type="sldNum"/>
          </p:nvPr>
        </p:nvSpPr>
        <p:spPr>
          <a:xfrm>
            <a:off x="11394765" y="6245032"/>
            <a:ext cx="524491"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dk2"/>
                </a:solidFill>
                <a:latin typeface="Arial"/>
                <a:ea typeface="Arial"/>
                <a:cs typeface="Arial"/>
                <a:sym typeface="Arial"/>
              </a:defRPr>
            </a:lvl1pPr>
            <a:lvl2pPr indent="0" lvl="1" marL="0" marR="0" rtl="0" algn="r">
              <a:spcBef>
                <a:spcPts val="0"/>
              </a:spcBef>
              <a:buNone/>
              <a:defRPr b="0" i="0" sz="1050" u="none" cap="none" strike="noStrike">
                <a:solidFill>
                  <a:schemeClr val="dk2"/>
                </a:solidFill>
                <a:latin typeface="Arial"/>
                <a:ea typeface="Arial"/>
                <a:cs typeface="Arial"/>
                <a:sym typeface="Arial"/>
              </a:defRPr>
            </a:lvl2pPr>
            <a:lvl3pPr indent="0" lvl="2" marL="0" marR="0" rtl="0" algn="r">
              <a:spcBef>
                <a:spcPts val="0"/>
              </a:spcBef>
              <a:buNone/>
              <a:defRPr b="0" i="0" sz="1050" u="none" cap="none" strike="noStrike">
                <a:solidFill>
                  <a:schemeClr val="dk2"/>
                </a:solidFill>
                <a:latin typeface="Arial"/>
                <a:ea typeface="Arial"/>
                <a:cs typeface="Arial"/>
                <a:sym typeface="Arial"/>
              </a:defRPr>
            </a:lvl3pPr>
            <a:lvl4pPr indent="0" lvl="3" marL="0" marR="0" rtl="0" algn="r">
              <a:spcBef>
                <a:spcPts val="0"/>
              </a:spcBef>
              <a:buNone/>
              <a:defRPr b="0" i="0" sz="1050" u="none" cap="none" strike="noStrike">
                <a:solidFill>
                  <a:schemeClr val="dk2"/>
                </a:solidFill>
                <a:latin typeface="Arial"/>
                <a:ea typeface="Arial"/>
                <a:cs typeface="Arial"/>
                <a:sym typeface="Arial"/>
              </a:defRPr>
            </a:lvl4pPr>
            <a:lvl5pPr indent="0" lvl="4" marL="0" marR="0" rtl="0" algn="r">
              <a:spcBef>
                <a:spcPts val="0"/>
              </a:spcBef>
              <a:buNone/>
              <a:defRPr b="0" i="0" sz="1050" u="none" cap="none" strike="noStrike">
                <a:solidFill>
                  <a:schemeClr val="dk2"/>
                </a:solidFill>
                <a:latin typeface="Arial"/>
                <a:ea typeface="Arial"/>
                <a:cs typeface="Arial"/>
                <a:sym typeface="Arial"/>
              </a:defRPr>
            </a:lvl5pPr>
            <a:lvl6pPr indent="0" lvl="5" marL="0" marR="0" rtl="0" algn="r">
              <a:spcBef>
                <a:spcPts val="0"/>
              </a:spcBef>
              <a:buNone/>
              <a:defRPr b="0" i="0" sz="1050" u="none" cap="none" strike="noStrike">
                <a:solidFill>
                  <a:schemeClr val="dk2"/>
                </a:solidFill>
                <a:latin typeface="Arial"/>
                <a:ea typeface="Arial"/>
                <a:cs typeface="Arial"/>
                <a:sym typeface="Arial"/>
              </a:defRPr>
            </a:lvl6pPr>
            <a:lvl7pPr indent="0" lvl="6" marL="0" marR="0" rtl="0" algn="r">
              <a:spcBef>
                <a:spcPts val="0"/>
              </a:spcBef>
              <a:buNone/>
              <a:defRPr b="0" i="0" sz="1050" u="none" cap="none" strike="noStrike">
                <a:solidFill>
                  <a:schemeClr val="dk2"/>
                </a:solidFill>
                <a:latin typeface="Arial"/>
                <a:ea typeface="Arial"/>
                <a:cs typeface="Arial"/>
                <a:sym typeface="Arial"/>
              </a:defRPr>
            </a:lvl7pPr>
            <a:lvl8pPr indent="0" lvl="7" marL="0" marR="0" rtl="0" algn="r">
              <a:spcBef>
                <a:spcPts val="0"/>
              </a:spcBef>
              <a:buNone/>
              <a:defRPr b="0" i="0" sz="1050" u="none" cap="none" strike="noStrike">
                <a:solidFill>
                  <a:schemeClr val="dk2"/>
                </a:solidFill>
                <a:latin typeface="Arial"/>
                <a:ea typeface="Arial"/>
                <a:cs typeface="Arial"/>
                <a:sym typeface="Arial"/>
              </a:defRPr>
            </a:lvl8pPr>
            <a:lvl9pPr indent="0" lvl="8" marL="0" marR="0" rtl="0" algn="r">
              <a:spcBef>
                <a:spcPts val="0"/>
              </a:spcBef>
              <a:buNone/>
              <a:defRPr b="0" i="0" sz="105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24"/>
          <p:cNvSpPr txBox="1"/>
          <p:nvPr>
            <p:ph idx="10" type="dt"/>
          </p:nvPr>
        </p:nvSpPr>
        <p:spPr>
          <a:xfrm>
            <a:off x="354841" y="6245032"/>
            <a:ext cx="265938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24"/>
          <p:cNvSpPr txBox="1"/>
          <p:nvPr>
            <p:ph idx="11" type="ftr"/>
          </p:nvPr>
        </p:nvSpPr>
        <p:spPr>
          <a:xfrm>
            <a:off x="7279964" y="6245033"/>
            <a:ext cx="4112222"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24"/>
          <p:cNvSpPr/>
          <p:nvPr/>
        </p:nvSpPr>
        <p:spPr>
          <a:xfrm>
            <a:off x="0" y="0"/>
            <a:ext cx="12192000" cy="6858000"/>
          </a:xfrm>
          <a:custGeom>
            <a:rect b="b" l="l" r="r" t="t"/>
            <a:pathLst>
              <a:path extrusionOk="0" h="6858000" w="12192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27"/>
          <p:cNvSpPr txBox="1"/>
          <p:nvPr>
            <p:ph type="title"/>
          </p:nvPr>
        </p:nvSpPr>
        <p:spPr>
          <a:xfrm>
            <a:off x="565149" y="1204721"/>
            <a:ext cx="8267296" cy="144655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27"/>
          <p:cNvSpPr txBox="1"/>
          <p:nvPr>
            <p:ph idx="1" type="body"/>
          </p:nvPr>
        </p:nvSpPr>
        <p:spPr>
          <a:xfrm>
            <a:off x="565150" y="2691638"/>
            <a:ext cx="8267296" cy="318858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1"/>
              </a:buClr>
              <a:buSzPts val="2400"/>
              <a:buFont typeface="NTR"/>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dk1"/>
              </a:buClr>
              <a:buSzPts val="2000"/>
              <a:buFont typeface="NTR"/>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500"/>
              </a:spcBef>
              <a:spcAft>
                <a:spcPts val="0"/>
              </a:spcAft>
              <a:buClr>
                <a:schemeClr val="dk1"/>
              </a:buClr>
              <a:buSzPts val="1800"/>
              <a:buFont typeface="NTR"/>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500"/>
              </a:spcBef>
              <a:spcAft>
                <a:spcPts val="0"/>
              </a:spcAft>
              <a:buClr>
                <a:schemeClr val="dk1"/>
              </a:buClr>
              <a:buSzPts val="1600"/>
              <a:buFont typeface="NTR"/>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500"/>
              </a:spcBef>
              <a:spcAft>
                <a:spcPts val="0"/>
              </a:spcAft>
              <a:buClr>
                <a:schemeClr val="dk1"/>
              </a:buClr>
              <a:buSzPts val="1600"/>
              <a:buFont typeface="NTR"/>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27"/>
          <p:cNvSpPr txBox="1"/>
          <p:nvPr>
            <p:ph idx="10" type="dt"/>
          </p:nvPr>
        </p:nvSpPr>
        <p:spPr>
          <a:xfrm>
            <a:off x="565149" y="5949696"/>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27"/>
          <p:cNvSpPr txBox="1"/>
          <p:nvPr>
            <p:ph idx="11" type="ftr"/>
          </p:nvPr>
        </p:nvSpPr>
        <p:spPr>
          <a:xfrm>
            <a:off x="565150" y="543179"/>
            <a:ext cx="4114800" cy="24688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27"/>
          <p:cNvSpPr txBox="1"/>
          <p:nvPr>
            <p:ph idx="12" type="sldNum"/>
          </p:nvPr>
        </p:nvSpPr>
        <p:spPr>
          <a:xfrm>
            <a:off x="10813024" y="511175"/>
            <a:ext cx="914400" cy="31089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a:solidFill>
                  <a:schemeClr val="dk1"/>
                </a:solidFill>
                <a:latin typeface="Arial"/>
                <a:ea typeface="Arial"/>
                <a:cs typeface="Arial"/>
                <a:sym typeface="Arial"/>
              </a:defRPr>
            </a:lvl1pPr>
            <a:lvl2pPr indent="0" lvl="1" marL="0" marR="0" rtl="0" algn="r">
              <a:spcBef>
                <a:spcPts val="0"/>
              </a:spcBef>
              <a:buNone/>
              <a:defRPr b="0" i="0" sz="1400">
                <a:solidFill>
                  <a:schemeClr val="dk1"/>
                </a:solidFill>
                <a:latin typeface="Arial"/>
                <a:ea typeface="Arial"/>
                <a:cs typeface="Arial"/>
                <a:sym typeface="Arial"/>
              </a:defRPr>
            </a:lvl2pPr>
            <a:lvl3pPr indent="0" lvl="2" marL="0" marR="0" rtl="0" algn="r">
              <a:spcBef>
                <a:spcPts val="0"/>
              </a:spcBef>
              <a:buNone/>
              <a:defRPr b="0" i="0" sz="1400">
                <a:solidFill>
                  <a:schemeClr val="dk1"/>
                </a:solidFill>
                <a:latin typeface="Arial"/>
                <a:ea typeface="Arial"/>
                <a:cs typeface="Arial"/>
                <a:sym typeface="Arial"/>
              </a:defRPr>
            </a:lvl3pPr>
            <a:lvl4pPr indent="0" lvl="3" marL="0" marR="0" rtl="0" algn="r">
              <a:spcBef>
                <a:spcPts val="0"/>
              </a:spcBef>
              <a:buNone/>
              <a:defRPr b="0" i="0" sz="1400">
                <a:solidFill>
                  <a:schemeClr val="dk1"/>
                </a:solidFill>
                <a:latin typeface="Arial"/>
                <a:ea typeface="Arial"/>
                <a:cs typeface="Arial"/>
                <a:sym typeface="Arial"/>
              </a:defRPr>
            </a:lvl4pPr>
            <a:lvl5pPr indent="0" lvl="4" marL="0" marR="0" rtl="0" algn="r">
              <a:spcBef>
                <a:spcPts val="0"/>
              </a:spcBef>
              <a:buNone/>
              <a:defRPr b="0" i="0" sz="1400">
                <a:solidFill>
                  <a:schemeClr val="dk1"/>
                </a:solidFill>
                <a:latin typeface="Arial"/>
                <a:ea typeface="Arial"/>
                <a:cs typeface="Arial"/>
                <a:sym typeface="Arial"/>
              </a:defRPr>
            </a:lvl5pPr>
            <a:lvl6pPr indent="0" lvl="5" marL="0" marR="0" rtl="0" algn="r">
              <a:spcBef>
                <a:spcPts val="0"/>
              </a:spcBef>
              <a:buNone/>
              <a:defRPr b="0" i="0" sz="1400">
                <a:solidFill>
                  <a:schemeClr val="dk1"/>
                </a:solidFill>
                <a:latin typeface="Arial"/>
                <a:ea typeface="Arial"/>
                <a:cs typeface="Arial"/>
                <a:sym typeface="Arial"/>
              </a:defRPr>
            </a:lvl6pPr>
            <a:lvl7pPr indent="0" lvl="6" marL="0" marR="0" rtl="0" algn="r">
              <a:spcBef>
                <a:spcPts val="0"/>
              </a:spcBef>
              <a:buNone/>
              <a:defRPr b="0" i="0" sz="1400">
                <a:solidFill>
                  <a:schemeClr val="dk1"/>
                </a:solidFill>
                <a:latin typeface="Arial"/>
                <a:ea typeface="Arial"/>
                <a:cs typeface="Arial"/>
                <a:sym typeface="Arial"/>
              </a:defRPr>
            </a:lvl7pPr>
            <a:lvl8pPr indent="0" lvl="7" marL="0" marR="0" rtl="0" algn="r">
              <a:spcBef>
                <a:spcPts val="0"/>
              </a:spcBef>
              <a:buNone/>
              <a:defRPr b="0" i="0" sz="1400">
                <a:solidFill>
                  <a:schemeClr val="dk1"/>
                </a:solidFill>
                <a:latin typeface="Arial"/>
                <a:ea typeface="Arial"/>
                <a:cs typeface="Arial"/>
                <a:sym typeface="Arial"/>
              </a:defRPr>
            </a:lvl8pPr>
            <a:lvl9pPr indent="0" lvl="8" marL="0" marR="0" rtl="0" algn="r">
              <a:spcBef>
                <a:spcPts val="0"/>
              </a:spcBef>
              <a:buNone/>
              <a:defRPr b="0" i="0"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6.png"/><Relationship Id="rId7" Type="http://schemas.openxmlformats.org/officeDocument/2006/relationships/image" Target="../media/image15.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19.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42.jpg"/><Relationship Id="rId5" Type="http://schemas.openxmlformats.org/officeDocument/2006/relationships/image" Target="../media/image37.jpg"/><Relationship Id="rId6" Type="http://schemas.openxmlformats.org/officeDocument/2006/relationships/image" Target="../media/image4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38.jpg"/><Relationship Id="rId5" Type="http://schemas.openxmlformats.org/officeDocument/2006/relationships/image" Target="../media/image45.jpg"/><Relationship Id="rId6"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3.jpg"/><Relationship Id="rId4" Type="http://schemas.openxmlformats.org/officeDocument/2006/relationships/image" Target="../media/image54.jpg"/><Relationship Id="rId5"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4.jpg"/><Relationship Id="rId4" Type="http://schemas.openxmlformats.org/officeDocument/2006/relationships/image" Target="../media/image49.jpg"/><Relationship Id="rId5" Type="http://schemas.openxmlformats.org/officeDocument/2006/relationships/image" Target="../media/image4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7.jpg"/><Relationship Id="rId4" Type="http://schemas.openxmlformats.org/officeDocument/2006/relationships/image" Target="../media/image43.jpg"/><Relationship Id="rId5"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0.jp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7" name="Google Shape;117;p1"/>
          <p:cNvPicPr preferRelativeResize="0"/>
          <p:nvPr/>
        </p:nvPicPr>
        <p:blipFill rotWithShape="1">
          <a:blip r:embed="rId3">
            <a:alphaModFix/>
          </a:blip>
          <a:srcRect b="14303" l="0" r="0" t="29447"/>
          <a:stretch/>
        </p:blipFill>
        <p:spPr>
          <a:xfrm>
            <a:off x="-33697" y="-6733"/>
            <a:ext cx="12252670" cy="6864733"/>
          </a:xfrm>
          <a:prstGeom prst="rect">
            <a:avLst/>
          </a:prstGeom>
          <a:noFill/>
          <a:ln>
            <a:noFill/>
          </a:ln>
        </p:spPr>
      </p:pic>
      <p:sp>
        <p:nvSpPr>
          <p:cNvPr id="118" name="Google Shape;118;p1"/>
          <p:cNvSpPr/>
          <p:nvPr/>
        </p:nvSpPr>
        <p:spPr>
          <a:xfrm>
            <a:off x="0" y="1549553"/>
            <a:ext cx="12191999" cy="5320052"/>
          </a:xfrm>
          <a:prstGeom prst="rect">
            <a:avLst/>
          </a:prstGeom>
          <a:gradFill>
            <a:gsLst>
              <a:gs pos="0">
                <a:srgbClr val="000000">
                  <a:alpha val="0"/>
                </a:srgbClr>
              </a:gs>
              <a:gs pos="47000">
                <a:srgbClr val="000000">
                  <a:alpha val="40784"/>
                </a:srgbClr>
              </a:gs>
              <a:gs pos="81000">
                <a:srgbClr val="000000">
                  <a:alpha val="55686"/>
                </a:srgbClr>
              </a:gs>
              <a:gs pos="100000">
                <a:srgbClr val="000000">
                  <a:alpha val="55686"/>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 name="Google Shape;119;p1"/>
          <p:cNvSpPr txBox="1"/>
          <p:nvPr>
            <p:ph type="ctrTitle"/>
          </p:nvPr>
        </p:nvSpPr>
        <p:spPr>
          <a:xfrm>
            <a:off x="2076091" y="2633933"/>
            <a:ext cx="8039818" cy="1643572"/>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rgbClr val="FFFFFF"/>
              </a:buClr>
              <a:buSzPts val="2800"/>
              <a:buFont typeface="Arial"/>
              <a:buNone/>
            </a:pPr>
            <a:r>
              <a:rPr lang="en-US">
                <a:solidFill>
                  <a:srgbClr val="FFFFFF"/>
                </a:solidFill>
              </a:rPr>
              <a:t>BEYOND ALICE'S WILDEST DREAMS: </a:t>
            </a:r>
            <a:br>
              <a:rPr lang="en-US"/>
            </a:br>
            <a:r>
              <a:rPr lang="en-US">
                <a:solidFill>
                  <a:srgbClr val="FFFFFF"/>
                </a:solidFill>
              </a:rPr>
              <a:t>THE CHALLENGES OF DE SITTER VACUA IN STRING THEORY</a:t>
            </a:r>
            <a:endParaRPr>
              <a:solidFill>
                <a:srgbClr val="FFFFFF"/>
              </a:solidFill>
            </a:endParaRPr>
          </a:p>
        </p:txBody>
      </p:sp>
      <p:grpSp>
        <p:nvGrpSpPr>
          <p:cNvPr id="120" name="Google Shape;120;p1"/>
          <p:cNvGrpSpPr/>
          <p:nvPr/>
        </p:nvGrpSpPr>
        <p:grpSpPr>
          <a:xfrm>
            <a:off x="5662258" y="4715615"/>
            <a:ext cx="867485" cy="163226"/>
            <a:chOff x="8910933" y="1837414"/>
            <a:chExt cx="867485" cy="163226"/>
          </a:xfrm>
        </p:grpSpPr>
        <p:sp>
          <p:nvSpPr>
            <p:cNvPr id="121" name="Google Shape;121;p1"/>
            <p:cNvSpPr/>
            <p:nvPr/>
          </p:nvSpPr>
          <p:spPr>
            <a:xfrm flipH="1" rot="-2635175">
              <a:off x="9286956" y="1861308"/>
              <a:ext cx="115439" cy="115439"/>
            </a:xfrm>
            <a:prstGeom prst="rect">
              <a:avLst/>
            </a:prstGeom>
            <a:noFill/>
            <a:ln cap="flat" cmpd="sng" w="158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22" name="Google Shape;122;p1"/>
            <p:cNvCxnSpPr/>
            <p:nvPr/>
          </p:nvCxnSpPr>
          <p:spPr>
            <a:xfrm>
              <a:off x="9426289" y="1919027"/>
              <a:ext cx="352129" cy="0"/>
            </a:xfrm>
            <a:prstGeom prst="straightConnector1">
              <a:avLst/>
            </a:prstGeom>
            <a:noFill/>
            <a:ln cap="flat" cmpd="sng" w="15875">
              <a:solidFill>
                <a:srgbClr val="FFFFFF"/>
              </a:solidFill>
              <a:prstDash val="solid"/>
              <a:miter lim="800000"/>
              <a:headEnd len="sm" w="sm" type="none"/>
              <a:tailEnd len="sm" w="sm" type="none"/>
            </a:ln>
          </p:spPr>
        </p:cxnSp>
        <p:cxnSp>
          <p:nvCxnSpPr>
            <p:cNvPr id="123" name="Google Shape;123;p1"/>
            <p:cNvCxnSpPr/>
            <p:nvPr/>
          </p:nvCxnSpPr>
          <p:spPr>
            <a:xfrm>
              <a:off x="8910933" y="1919027"/>
              <a:ext cx="352129" cy="0"/>
            </a:xfrm>
            <a:prstGeom prst="straightConnector1">
              <a:avLst/>
            </a:prstGeom>
            <a:noFill/>
            <a:ln cap="flat" cmpd="sng" w="15875">
              <a:solidFill>
                <a:srgbClr val="FFFFFF"/>
              </a:solidFill>
              <a:prstDash val="solid"/>
              <a:miter lim="8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9"/>
                                        </p:tgtEl>
                                        <p:attrNameLst>
                                          <p:attrName>style.visibility</p:attrName>
                                        </p:attrNameLst>
                                      </p:cBhvr>
                                      <p:to>
                                        <p:strVal val="visible"/>
                                      </p:to>
                                    </p:set>
                                    <p:animEffect filter="fade" transition="in">
                                      <p:cBhvr>
                                        <p:cTn dur="7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idx="1" type="body"/>
          </p:nvPr>
        </p:nvSpPr>
        <p:spPr>
          <a:xfrm>
            <a:off x="757030" y="1081851"/>
            <a:ext cx="10127974" cy="541382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Thus, the </a:t>
            </a:r>
            <a:r>
              <a:rPr b="1" lang="en-US"/>
              <a:t>goal</a:t>
            </a:r>
            <a:r>
              <a:rPr lang="en-US"/>
              <a:t> </a:t>
            </a:r>
            <a:r>
              <a:rPr b="1" lang="en-US"/>
              <a:t>of the thesis</a:t>
            </a:r>
            <a:r>
              <a:rPr lang="en-US"/>
              <a:t> is to construct a framework where we can have non-singular compactifications to de Sitter space, from type II string theory. This will be done via quantum corrections to the </a:t>
            </a:r>
            <a:r>
              <a:rPr b="1" lang="en-US"/>
              <a:t>metric.</a:t>
            </a:r>
            <a:endParaRPr/>
          </a:p>
          <a:p>
            <a:pPr indent="0" lvl="0" marL="0" rtl="0" algn="l">
              <a:lnSpc>
                <a:spcPct val="110000"/>
              </a:lnSpc>
              <a:spcBef>
                <a:spcPts val="1000"/>
              </a:spcBef>
              <a:spcAft>
                <a:spcPts val="0"/>
              </a:spcAft>
              <a:buClr>
                <a:schemeClr val="dk2"/>
              </a:buClr>
              <a:buSzPts val="2000"/>
              <a:buFont typeface="Arial"/>
              <a:buNone/>
            </a:pPr>
            <a:r>
              <a:rPr lang="en-US"/>
              <a:t>Now, defining fields (which when </a:t>
            </a:r>
            <a:r>
              <a:rPr b="1" lang="en-US"/>
              <a:t>excited </a:t>
            </a:r>
            <a:r>
              <a:rPr lang="en-US"/>
              <a:t>give rise to particles) on an expanding and curved spacetimes are </a:t>
            </a:r>
            <a:r>
              <a:rPr b="1" lang="en-US"/>
              <a:t>problematic. </a:t>
            </a:r>
            <a:r>
              <a:rPr lang="en-US"/>
              <a:t>To see this, recall the QHO from your courses on quantum mechanics:</a:t>
            </a:r>
            <a:endParaRPr/>
          </a:p>
          <a:p>
            <a:pPr indent="0" lvl="0" marL="0" rtl="0" algn="l">
              <a:lnSpc>
                <a:spcPct val="110000"/>
              </a:lnSpc>
              <a:spcBef>
                <a:spcPts val="1000"/>
              </a:spcBef>
              <a:spcAft>
                <a:spcPts val="0"/>
              </a:spcAft>
              <a:buClr>
                <a:schemeClr val="dk2"/>
              </a:buClr>
              <a:buSzPts val="2000"/>
              <a:buFont typeface="Arial"/>
              <a:buNone/>
            </a:pPr>
            <a:r>
              <a:rPr lang="en-US"/>
              <a:t>Here the eigenstate with the lowest energy is the ground/vacuum state     . .  Using the creation and annihilation operators XXX, we can either excite or kill as: </a:t>
            </a:r>
            <a:endParaRPr/>
          </a:p>
          <a:p>
            <a:pPr indent="0" lvl="0" marL="0" rtl="0" algn="l">
              <a:lnSpc>
                <a:spcPct val="110000"/>
              </a:lnSpc>
              <a:spcBef>
                <a:spcPts val="1000"/>
              </a:spcBef>
              <a:spcAft>
                <a:spcPts val="0"/>
              </a:spcAft>
              <a:buClr>
                <a:schemeClr val="dk2"/>
              </a:buClr>
              <a:buSzPts val="2000"/>
              <a:buFont typeface="Arial"/>
              <a:buNone/>
            </a:pPr>
            <a:r>
              <a:t/>
            </a:r>
            <a:endParaRPr/>
          </a:p>
          <a:p>
            <a:pPr indent="0" lvl="0" marL="0" rtl="0" algn="l">
              <a:lnSpc>
                <a:spcPct val="110000"/>
              </a:lnSpc>
              <a:spcBef>
                <a:spcPts val="1000"/>
              </a:spcBef>
              <a:spcAft>
                <a:spcPts val="0"/>
              </a:spcAft>
              <a:buClr>
                <a:schemeClr val="dk2"/>
              </a:buClr>
              <a:buSzPts val="2000"/>
              <a:buFont typeface="Arial"/>
              <a:buNone/>
            </a:pPr>
            <a:r>
              <a:rPr lang="en-US"/>
              <a:t>If the momenta </a:t>
            </a:r>
            <a:r>
              <a:rPr b="1" lang="en-US"/>
              <a:t>k </a:t>
            </a:r>
            <a:r>
              <a:rPr lang="en-US"/>
              <a:t>develop time dependence, then the operators will behave differently throughout time. This means we </a:t>
            </a:r>
            <a:r>
              <a:rPr b="1" i="1" lang="en-US"/>
              <a:t>cannot</a:t>
            </a:r>
            <a:r>
              <a:rPr lang="en-US"/>
              <a:t> have a consistent notion of a vacuum, or particle excited states.</a:t>
            </a:r>
            <a:endParaRPr/>
          </a:p>
          <a:p>
            <a:pPr indent="0" lvl="0" marL="0" rtl="0" algn="l">
              <a:lnSpc>
                <a:spcPct val="110000"/>
              </a:lnSpc>
              <a:spcBef>
                <a:spcPts val="1000"/>
              </a:spcBef>
              <a:spcAft>
                <a:spcPts val="0"/>
              </a:spcAft>
              <a:buClr>
                <a:schemeClr val="dk2"/>
              </a:buClr>
              <a:buSzPts val="2000"/>
              <a:buFont typeface="Arial"/>
              <a:buNone/>
            </a:pPr>
            <a:r>
              <a:t/>
            </a:r>
            <a:endParaRPr/>
          </a:p>
        </p:txBody>
      </p:sp>
      <p:pic>
        <p:nvPicPr>
          <p:cNvPr descr="Icon&#10;&#10;Description automatically generated" id="214" name="Google Shape;214;p10"/>
          <p:cNvPicPr preferRelativeResize="0"/>
          <p:nvPr/>
        </p:nvPicPr>
        <p:blipFill rotWithShape="1">
          <a:blip r:embed="rId3">
            <a:alphaModFix/>
          </a:blip>
          <a:srcRect b="0" l="0" r="0" t="0"/>
          <a:stretch/>
        </p:blipFill>
        <p:spPr>
          <a:xfrm>
            <a:off x="8835763" y="3412915"/>
            <a:ext cx="370020" cy="327360"/>
          </a:xfrm>
          <a:prstGeom prst="rect">
            <a:avLst/>
          </a:prstGeom>
          <a:noFill/>
          <a:ln>
            <a:noFill/>
          </a:ln>
        </p:spPr>
      </p:pic>
      <p:pic>
        <p:nvPicPr>
          <p:cNvPr descr="A picture containing text&#10;&#10;Description automatically generated" id="215" name="Google Shape;215;p10"/>
          <p:cNvPicPr preferRelativeResize="0"/>
          <p:nvPr/>
        </p:nvPicPr>
        <p:blipFill rotWithShape="1">
          <a:blip r:embed="rId4">
            <a:alphaModFix/>
          </a:blip>
          <a:srcRect b="0" l="0" r="0" t="0"/>
          <a:stretch/>
        </p:blipFill>
        <p:spPr>
          <a:xfrm>
            <a:off x="4730527" y="3704810"/>
            <a:ext cx="744789" cy="351424"/>
          </a:xfrm>
          <a:prstGeom prst="rect">
            <a:avLst/>
          </a:prstGeom>
          <a:noFill/>
          <a:ln>
            <a:noFill/>
          </a:ln>
        </p:spPr>
      </p:pic>
      <p:pic>
        <p:nvPicPr>
          <p:cNvPr id="216" name="Google Shape;216;p10"/>
          <p:cNvPicPr preferRelativeResize="0"/>
          <p:nvPr/>
        </p:nvPicPr>
        <p:blipFill rotWithShape="1">
          <a:blip r:embed="rId5">
            <a:alphaModFix/>
          </a:blip>
          <a:srcRect b="0" l="0" r="0" t="0"/>
          <a:stretch/>
        </p:blipFill>
        <p:spPr>
          <a:xfrm>
            <a:off x="5549718" y="4180408"/>
            <a:ext cx="1092545" cy="307853"/>
          </a:xfrm>
          <a:prstGeom prst="rect">
            <a:avLst/>
          </a:prstGeom>
          <a:noFill/>
          <a:ln>
            <a:noFill/>
          </a:ln>
        </p:spPr>
      </p:pic>
      <p:pic>
        <p:nvPicPr>
          <p:cNvPr descr="A picture containing clock, watch, gauge&#10;&#10;Description automatically generated" id="217" name="Google Shape;217;p10"/>
          <p:cNvPicPr preferRelativeResize="0"/>
          <p:nvPr/>
        </p:nvPicPr>
        <p:blipFill rotWithShape="1">
          <a:blip r:embed="rId6">
            <a:alphaModFix/>
          </a:blip>
          <a:srcRect b="0" l="0" r="0" t="0"/>
          <a:stretch/>
        </p:blipFill>
        <p:spPr>
          <a:xfrm>
            <a:off x="4049872" y="4175650"/>
            <a:ext cx="987241" cy="3173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idx="1" type="body"/>
          </p:nvPr>
        </p:nvSpPr>
        <p:spPr>
          <a:xfrm>
            <a:off x="757030" y="1081851"/>
            <a:ext cx="10127974" cy="541382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In our case we instead have </a:t>
            </a:r>
            <a:r>
              <a:rPr b="1" lang="en-US"/>
              <a:t>fields XX    </a:t>
            </a:r>
            <a:r>
              <a:rPr lang="en-US"/>
              <a:t>which can excite the vacuum to give a particle state XXXX. . When quantized, the Fourier expansion coefficients are exactly the QHO operators, with frequencies given by:</a:t>
            </a:r>
            <a:endParaRPr/>
          </a:p>
          <a:p>
            <a:pPr indent="0" lvl="0" marL="0" rtl="0" algn="l">
              <a:lnSpc>
                <a:spcPct val="110000"/>
              </a:lnSpc>
              <a:spcBef>
                <a:spcPts val="1000"/>
              </a:spcBef>
              <a:spcAft>
                <a:spcPts val="0"/>
              </a:spcAft>
              <a:buClr>
                <a:schemeClr val="dk2"/>
              </a:buClr>
              <a:buSzPts val="2000"/>
              <a:buFont typeface="Arial"/>
              <a:buNone/>
            </a:pPr>
            <a:r>
              <a:t/>
            </a:r>
            <a:endParaRPr/>
          </a:p>
          <a:p>
            <a:pPr indent="0" lvl="0" marL="0" rtl="0" algn="l">
              <a:lnSpc>
                <a:spcPct val="110000"/>
              </a:lnSpc>
              <a:spcBef>
                <a:spcPts val="1000"/>
              </a:spcBef>
              <a:spcAft>
                <a:spcPts val="0"/>
              </a:spcAft>
              <a:buClr>
                <a:schemeClr val="dk2"/>
              </a:buClr>
              <a:buSzPts val="2000"/>
              <a:buFont typeface="Arial"/>
              <a:buNone/>
            </a:pPr>
            <a:r>
              <a:rPr lang="en-US"/>
              <a:t>We can recover the dynamics of these fields by taking functional derivatives of their action:</a:t>
            </a:r>
            <a:endParaRPr/>
          </a:p>
          <a:p>
            <a:pPr indent="0" lvl="0" marL="0" rtl="0" algn="l">
              <a:lnSpc>
                <a:spcPct val="110000"/>
              </a:lnSpc>
              <a:spcBef>
                <a:spcPts val="1000"/>
              </a:spcBef>
              <a:spcAft>
                <a:spcPts val="0"/>
              </a:spcAft>
              <a:buClr>
                <a:schemeClr val="dk2"/>
              </a:buClr>
              <a:buSzPts val="2000"/>
              <a:buFont typeface="Arial"/>
              <a:buNone/>
            </a:pPr>
            <a:r>
              <a:rPr lang="en-US"/>
              <a:t>In the case of QFT, we have scalar fields     which represent </a:t>
            </a:r>
            <a:r>
              <a:rPr b="1" i="1" lang="en-US"/>
              <a:t>spin-0 bosons</a:t>
            </a:r>
            <a:r>
              <a:rPr lang="en-US"/>
              <a:t>, and </a:t>
            </a:r>
            <a:r>
              <a:rPr b="1" i="1" lang="en-US"/>
              <a:t>spinor fields X </a:t>
            </a:r>
            <a:r>
              <a:rPr lang="en-US"/>
              <a:t>which represent fermions. When we put these fields on an accelerating background, we get the following results:</a:t>
            </a:r>
            <a:endParaRPr/>
          </a:p>
          <a:p>
            <a:pPr indent="-342900" lvl="0" marL="342900" rtl="0" algn="l">
              <a:lnSpc>
                <a:spcPct val="110000"/>
              </a:lnSpc>
              <a:spcBef>
                <a:spcPts val="1000"/>
              </a:spcBef>
              <a:spcAft>
                <a:spcPts val="0"/>
              </a:spcAft>
              <a:buClr>
                <a:schemeClr val="dk2"/>
              </a:buClr>
              <a:buSzPts val="2000"/>
              <a:buFont typeface="Arial"/>
              <a:buChar char="•"/>
            </a:pPr>
            <a:r>
              <a:rPr lang="en-US"/>
              <a:t>The scalar fields </a:t>
            </a:r>
            <a:r>
              <a:rPr b="1" i="1" lang="en-US"/>
              <a:t>develop time-dependent mass</a:t>
            </a:r>
            <a:r>
              <a:rPr lang="en-US"/>
              <a:t> which means we lose the notion of defining a vacuum (and particles), much like how we saw with the QHO</a:t>
            </a:r>
            <a:endParaRPr/>
          </a:p>
          <a:p>
            <a:pPr indent="-342900" lvl="0" marL="342900" rtl="0" algn="l">
              <a:lnSpc>
                <a:spcPct val="110000"/>
              </a:lnSpc>
              <a:spcBef>
                <a:spcPts val="1000"/>
              </a:spcBef>
              <a:spcAft>
                <a:spcPts val="0"/>
              </a:spcAft>
              <a:buClr>
                <a:schemeClr val="dk2"/>
              </a:buClr>
              <a:buSzPts val="2000"/>
              <a:buFont typeface="Arial"/>
              <a:buChar char="•"/>
            </a:pPr>
            <a:r>
              <a:rPr lang="en-US"/>
              <a:t>The spinor fields mass don't change but their EOM gains an extra piece which causes the Fourier expansion to have </a:t>
            </a:r>
            <a:r>
              <a:rPr b="1" i="1" lang="en-US"/>
              <a:t>time-dependent frequencies</a:t>
            </a:r>
            <a:r>
              <a:rPr lang="en-US"/>
              <a:t>. Thus, it runs into the same issue as the scalar field.</a:t>
            </a:r>
            <a:endParaRPr/>
          </a:p>
        </p:txBody>
      </p:sp>
      <p:pic>
        <p:nvPicPr>
          <p:cNvPr id="223" name="Google Shape;223;p11"/>
          <p:cNvPicPr preferRelativeResize="0"/>
          <p:nvPr/>
        </p:nvPicPr>
        <p:blipFill rotWithShape="1">
          <a:blip r:embed="rId3">
            <a:alphaModFix/>
          </a:blip>
          <a:srcRect b="0" l="0" r="0" t="0"/>
          <a:stretch/>
        </p:blipFill>
        <p:spPr>
          <a:xfrm>
            <a:off x="4760503" y="1122532"/>
            <a:ext cx="664769" cy="336527"/>
          </a:xfrm>
          <a:prstGeom prst="rect">
            <a:avLst/>
          </a:prstGeom>
          <a:noFill/>
          <a:ln>
            <a:noFill/>
          </a:ln>
        </p:spPr>
      </p:pic>
      <p:pic>
        <p:nvPicPr>
          <p:cNvPr descr="A picture containing clock, watch, gauge, antenna&#10;&#10;Description automatically generated" id="224" name="Google Shape;224;p11"/>
          <p:cNvPicPr preferRelativeResize="0"/>
          <p:nvPr/>
        </p:nvPicPr>
        <p:blipFill rotWithShape="1">
          <a:blip r:embed="rId4">
            <a:alphaModFix/>
          </a:blip>
          <a:srcRect b="0" l="0" r="0" t="0"/>
          <a:stretch/>
        </p:blipFill>
        <p:spPr>
          <a:xfrm>
            <a:off x="1432200" y="1491609"/>
            <a:ext cx="825231" cy="264030"/>
          </a:xfrm>
          <a:prstGeom prst="rect">
            <a:avLst/>
          </a:prstGeom>
          <a:noFill/>
          <a:ln>
            <a:noFill/>
          </a:ln>
        </p:spPr>
      </p:pic>
      <p:pic>
        <p:nvPicPr>
          <p:cNvPr descr="A picture containing clock, gauge&#10;&#10;Description automatically generated" id="225" name="Google Shape;225;p11"/>
          <p:cNvPicPr preferRelativeResize="0"/>
          <p:nvPr/>
        </p:nvPicPr>
        <p:blipFill rotWithShape="1">
          <a:blip r:embed="rId5">
            <a:alphaModFix/>
          </a:blip>
          <a:srcRect b="0" l="0" r="0" t="0"/>
          <a:stretch/>
        </p:blipFill>
        <p:spPr>
          <a:xfrm>
            <a:off x="5121223" y="2218017"/>
            <a:ext cx="1248138" cy="350254"/>
          </a:xfrm>
          <a:prstGeom prst="rect">
            <a:avLst/>
          </a:prstGeom>
          <a:noFill/>
          <a:ln>
            <a:noFill/>
          </a:ln>
        </p:spPr>
      </p:pic>
      <p:pic>
        <p:nvPicPr>
          <p:cNvPr descr="Text, letter&#10;&#10;Description automatically generated" id="226" name="Google Shape;226;p11"/>
          <p:cNvPicPr preferRelativeResize="0"/>
          <p:nvPr/>
        </p:nvPicPr>
        <p:blipFill rotWithShape="1">
          <a:blip r:embed="rId6">
            <a:alphaModFix/>
          </a:blip>
          <a:srcRect b="0" l="0" r="0" t="0"/>
          <a:stretch/>
        </p:blipFill>
        <p:spPr>
          <a:xfrm>
            <a:off x="10409065" y="2609641"/>
            <a:ext cx="811313" cy="660360"/>
          </a:xfrm>
          <a:prstGeom prst="rect">
            <a:avLst/>
          </a:prstGeom>
          <a:noFill/>
          <a:ln>
            <a:noFill/>
          </a:ln>
        </p:spPr>
      </p:pic>
      <p:pic>
        <p:nvPicPr>
          <p:cNvPr id="227" name="Google Shape;227;p11"/>
          <p:cNvPicPr preferRelativeResize="0"/>
          <p:nvPr/>
        </p:nvPicPr>
        <p:blipFill rotWithShape="1">
          <a:blip r:embed="rId7">
            <a:alphaModFix/>
          </a:blip>
          <a:srcRect b="0" l="0" r="0" t="0"/>
          <a:stretch/>
        </p:blipFill>
        <p:spPr>
          <a:xfrm>
            <a:off x="5425275" y="3558501"/>
            <a:ext cx="254971" cy="303836"/>
          </a:xfrm>
          <a:prstGeom prst="rect">
            <a:avLst/>
          </a:prstGeom>
          <a:noFill/>
          <a:ln>
            <a:noFill/>
          </a:ln>
        </p:spPr>
      </p:pic>
      <p:pic>
        <p:nvPicPr>
          <p:cNvPr id="228" name="Google Shape;228;p11"/>
          <p:cNvPicPr preferRelativeResize="0"/>
          <p:nvPr/>
        </p:nvPicPr>
        <p:blipFill rotWithShape="1">
          <a:blip r:embed="rId8">
            <a:alphaModFix/>
          </a:blip>
          <a:srcRect b="0" l="0" r="0" t="0"/>
          <a:stretch/>
        </p:blipFill>
        <p:spPr>
          <a:xfrm>
            <a:off x="1582624" y="3862325"/>
            <a:ext cx="222045" cy="35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txBox="1"/>
          <p:nvPr>
            <p:ph idx="1" type="body"/>
          </p:nvPr>
        </p:nvSpPr>
        <p:spPr>
          <a:xfrm>
            <a:off x="757030" y="1081851"/>
            <a:ext cx="10127974" cy="5413828"/>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This means we </a:t>
            </a:r>
            <a:r>
              <a:rPr b="1" i="1" lang="en-US"/>
              <a:t>cannot </a:t>
            </a:r>
            <a:r>
              <a:rPr lang="en-US"/>
              <a:t>define the notion of a vacua (and thereafter particles) on an expanding geometry. This is problematic as we use vacua to compute the zero-point energy as:</a:t>
            </a:r>
            <a:endParaRPr b="1" i="1"/>
          </a:p>
          <a:p>
            <a:pPr indent="0" lvl="0" marL="0" rtl="0" algn="l">
              <a:lnSpc>
                <a:spcPct val="110000"/>
              </a:lnSpc>
              <a:spcBef>
                <a:spcPts val="1000"/>
              </a:spcBef>
              <a:spcAft>
                <a:spcPts val="0"/>
              </a:spcAft>
              <a:buClr>
                <a:schemeClr val="dk2"/>
              </a:buClr>
              <a:buSzPts val="2000"/>
              <a:buFont typeface="Arial"/>
              <a:buNone/>
            </a:pPr>
            <a:r>
              <a:t/>
            </a:r>
            <a:endParaRPr/>
          </a:p>
          <a:p>
            <a:pPr indent="0" lvl="0" marL="0" rtl="0" algn="l">
              <a:lnSpc>
                <a:spcPct val="110000"/>
              </a:lnSpc>
              <a:spcBef>
                <a:spcPts val="1000"/>
              </a:spcBef>
              <a:spcAft>
                <a:spcPts val="0"/>
              </a:spcAft>
              <a:buClr>
                <a:schemeClr val="dk2"/>
              </a:buClr>
              <a:buSzPts val="2000"/>
              <a:buFont typeface="Arial"/>
              <a:buNone/>
            </a:pPr>
            <a:r>
              <a:rPr lang="en-US"/>
              <a:t>From this we cannot extract     nor its sign, meaning we have no well-defined description of an expanding spacetime this way. This makes use consider </a:t>
            </a:r>
            <a:r>
              <a:rPr b="1" i="1" lang="en-US"/>
              <a:t>another</a:t>
            </a:r>
            <a:r>
              <a:rPr lang="en-US"/>
              <a:t> </a:t>
            </a:r>
            <a:r>
              <a:rPr b="1" i="1" lang="en-US"/>
              <a:t>framework:</a:t>
            </a:r>
            <a:endParaRPr/>
          </a:p>
          <a:p>
            <a:pPr indent="0" lvl="0" marL="0" rtl="0" algn="l">
              <a:lnSpc>
                <a:spcPct val="110000"/>
              </a:lnSpc>
              <a:spcBef>
                <a:spcPts val="1000"/>
              </a:spcBef>
              <a:spcAft>
                <a:spcPts val="0"/>
              </a:spcAft>
              <a:buClr>
                <a:schemeClr val="dk2"/>
              </a:buClr>
              <a:buSzPts val="2000"/>
              <a:buFont typeface="Arial"/>
              <a:buNone/>
            </a:pPr>
            <a:r>
              <a:rPr lang="en-US"/>
              <a:t>We instead consider excited states to replace these ill-defined vacua over a static background. These excited states expand and share the isometries of de Sitter space, so this framework is of interest to model our universe with de Sitter space.</a:t>
            </a:r>
            <a:endParaRPr/>
          </a:p>
        </p:txBody>
      </p:sp>
      <p:pic>
        <p:nvPicPr>
          <p:cNvPr descr="A picture containing seat&#10;&#10;Description automatically generated" id="234" name="Google Shape;234;p12"/>
          <p:cNvPicPr preferRelativeResize="0"/>
          <p:nvPr/>
        </p:nvPicPr>
        <p:blipFill rotWithShape="1">
          <a:blip r:embed="rId3">
            <a:alphaModFix/>
          </a:blip>
          <a:srcRect b="0" l="0" r="0" t="0"/>
          <a:stretch/>
        </p:blipFill>
        <p:spPr>
          <a:xfrm>
            <a:off x="4114145" y="1969858"/>
            <a:ext cx="2437040" cy="326379"/>
          </a:xfrm>
          <a:prstGeom prst="rect">
            <a:avLst/>
          </a:prstGeom>
          <a:noFill/>
          <a:ln>
            <a:noFill/>
          </a:ln>
        </p:spPr>
      </p:pic>
      <p:pic>
        <p:nvPicPr>
          <p:cNvPr id="235" name="Google Shape;235;p12"/>
          <p:cNvPicPr preferRelativeResize="0"/>
          <p:nvPr/>
        </p:nvPicPr>
        <p:blipFill rotWithShape="1">
          <a:blip r:embed="rId4">
            <a:alphaModFix/>
          </a:blip>
          <a:srcRect b="0" l="0" r="0" t="0"/>
          <a:stretch/>
        </p:blipFill>
        <p:spPr>
          <a:xfrm>
            <a:off x="4055667" y="2793089"/>
            <a:ext cx="193223" cy="227240"/>
          </a:xfrm>
          <a:prstGeom prst="rect">
            <a:avLst/>
          </a:prstGeom>
          <a:noFill/>
          <a:ln>
            <a:noFill/>
          </a:ln>
        </p:spPr>
      </p:pic>
      <p:pic>
        <p:nvPicPr>
          <p:cNvPr descr="A picture containing shape&#10;&#10;Description automatically generated" id="236" name="Google Shape;236;p12"/>
          <p:cNvPicPr preferRelativeResize="0"/>
          <p:nvPr/>
        </p:nvPicPr>
        <p:blipFill rotWithShape="1">
          <a:blip r:embed="rId5">
            <a:alphaModFix/>
          </a:blip>
          <a:srcRect b="0" l="0" r="0" t="0"/>
          <a:stretch/>
        </p:blipFill>
        <p:spPr>
          <a:xfrm>
            <a:off x="4724400" y="4348516"/>
            <a:ext cx="2743200" cy="1850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3"/>
          <p:cNvSpPr/>
          <p:nvPr/>
        </p:nvSpPr>
        <p:spPr>
          <a:xfrm>
            <a:off x="0" y="0"/>
            <a:ext cx="762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13"/>
          <p:cNvSpPr/>
          <p:nvPr/>
        </p:nvSpPr>
        <p:spPr>
          <a:xfrm>
            <a:off x="153081" y="159026"/>
            <a:ext cx="7313839" cy="65427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3"/>
          <p:cNvSpPr txBox="1"/>
          <p:nvPr>
            <p:ph type="title"/>
          </p:nvPr>
        </p:nvSpPr>
        <p:spPr>
          <a:xfrm>
            <a:off x="1077426" y="723901"/>
            <a:ext cx="5465148" cy="1288884"/>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chemeClr val="dk2"/>
              </a:buClr>
              <a:buSzPts val="3200"/>
              <a:buFont typeface="Arial"/>
              <a:buNone/>
            </a:pPr>
            <a:r>
              <a:rPr lang="en-US"/>
              <a:t>Coherent states</a:t>
            </a:r>
            <a:endParaRPr/>
          </a:p>
        </p:txBody>
      </p:sp>
      <p:sp>
        <p:nvSpPr>
          <p:cNvPr id="245" name="Google Shape;245;p13"/>
          <p:cNvSpPr txBox="1"/>
          <p:nvPr>
            <p:ph idx="1" type="body"/>
          </p:nvPr>
        </p:nvSpPr>
        <p:spPr>
          <a:xfrm>
            <a:off x="1077426" y="2664509"/>
            <a:ext cx="5465149" cy="323282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2"/>
              </a:buClr>
              <a:buSzPts val="1700"/>
              <a:buFont typeface="Arial"/>
              <a:buNone/>
            </a:pPr>
            <a:r>
              <a:rPr lang="en-US" sz="1700"/>
              <a:t>The states we consider are </a:t>
            </a:r>
            <a:r>
              <a:rPr b="1" i="1" lang="en-US" sz="1700"/>
              <a:t>coherent states</a:t>
            </a:r>
            <a:r>
              <a:rPr lang="en-US" sz="1700"/>
              <a:t>      which are useful as they preserve the degree to which they exhibit </a:t>
            </a:r>
            <a:r>
              <a:rPr b="1" i="1" lang="en-US" sz="1700"/>
              <a:t>wave-like behavior</a:t>
            </a:r>
            <a:r>
              <a:rPr lang="en-US" sz="1700"/>
              <a:t>, such as interference and diffraction. They also they reproduce classical states closely as they have minimal uncertainty which is needed to reproduce classical results. </a:t>
            </a:r>
            <a:endParaRPr/>
          </a:p>
          <a:p>
            <a:pPr indent="0" lvl="0" marL="0" rtl="0" algn="ctr">
              <a:lnSpc>
                <a:spcPct val="100000"/>
              </a:lnSpc>
              <a:spcBef>
                <a:spcPts val="1000"/>
              </a:spcBef>
              <a:spcAft>
                <a:spcPts val="0"/>
              </a:spcAft>
              <a:buClr>
                <a:schemeClr val="dk2"/>
              </a:buClr>
              <a:buSzPts val="1700"/>
              <a:buFont typeface="Arial"/>
              <a:buNone/>
            </a:pPr>
            <a:r>
              <a:rPr lang="en-US" sz="1700"/>
              <a:t>Furthermore, they preserve the isometries of de Sitter space and expand, thus can be used to model our de Sitter universe.</a:t>
            </a:r>
            <a:endParaRPr/>
          </a:p>
          <a:p>
            <a:pPr indent="0" lvl="0" marL="0" rtl="0" algn="ctr">
              <a:lnSpc>
                <a:spcPct val="100000"/>
              </a:lnSpc>
              <a:spcBef>
                <a:spcPts val="1000"/>
              </a:spcBef>
              <a:spcAft>
                <a:spcPts val="0"/>
              </a:spcAft>
              <a:buClr>
                <a:schemeClr val="dk2"/>
              </a:buClr>
              <a:buSzPts val="1700"/>
              <a:buFont typeface="Arial"/>
              <a:buNone/>
            </a:pPr>
            <a:r>
              <a:rPr lang="en-US" sz="1700"/>
              <a:t>We can define the excited coherent states as the following:</a:t>
            </a:r>
            <a:endParaRPr/>
          </a:p>
        </p:txBody>
      </p:sp>
      <p:pic>
        <p:nvPicPr>
          <p:cNvPr descr="A picture containing text, indoor, decorated, painted&#10;&#10;Description automatically generated" id="246" name="Google Shape;246;p13"/>
          <p:cNvPicPr preferRelativeResize="0"/>
          <p:nvPr/>
        </p:nvPicPr>
        <p:blipFill rotWithShape="1">
          <a:blip r:embed="rId3">
            <a:alphaModFix/>
          </a:blip>
          <a:srcRect b="0" l="16399" r="16934" t="0"/>
          <a:stretch/>
        </p:blipFill>
        <p:spPr>
          <a:xfrm>
            <a:off x="7620000" y="10"/>
            <a:ext cx="4572000" cy="6857990"/>
          </a:xfrm>
          <a:prstGeom prst="rect">
            <a:avLst/>
          </a:prstGeom>
          <a:noFill/>
          <a:ln>
            <a:noFill/>
          </a:ln>
        </p:spPr>
      </p:pic>
      <p:grpSp>
        <p:nvGrpSpPr>
          <p:cNvPr id="247" name="Google Shape;247;p13"/>
          <p:cNvGrpSpPr/>
          <p:nvPr/>
        </p:nvGrpSpPr>
        <p:grpSpPr>
          <a:xfrm>
            <a:off x="3376258" y="2296277"/>
            <a:ext cx="867485" cy="163226"/>
            <a:chOff x="8910933" y="1837414"/>
            <a:chExt cx="867485" cy="163226"/>
          </a:xfrm>
        </p:grpSpPr>
        <p:sp>
          <p:nvSpPr>
            <p:cNvPr id="248" name="Google Shape;248;p13"/>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9" name="Google Shape;249;p13"/>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250" name="Google Shape;250;p13"/>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pic>
        <p:nvPicPr>
          <p:cNvPr id="251" name="Google Shape;251;p13"/>
          <p:cNvPicPr preferRelativeResize="0"/>
          <p:nvPr/>
        </p:nvPicPr>
        <p:blipFill rotWithShape="1">
          <a:blip r:embed="rId4">
            <a:alphaModFix/>
          </a:blip>
          <a:srcRect b="0" l="0" r="0" t="0"/>
          <a:stretch/>
        </p:blipFill>
        <p:spPr>
          <a:xfrm>
            <a:off x="5508856" y="2709916"/>
            <a:ext cx="274865" cy="262618"/>
          </a:xfrm>
          <a:prstGeom prst="rect">
            <a:avLst/>
          </a:prstGeom>
          <a:noFill/>
          <a:ln>
            <a:noFill/>
          </a:ln>
        </p:spPr>
      </p:pic>
      <p:pic>
        <p:nvPicPr>
          <p:cNvPr descr="A picture containing text&#10;&#10;Description automatically generated" id="252" name="Google Shape;252;p13"/>
          <p:cNvPicPr preferRelativeResize="0"/>
          <p:nvPr/>
        </p:nvPicPr>
        <p:blipFill rotWithShape="1">
          <a:blip r:embed="rId5">
            <a:alphaModFix/>
          </a:blip>
          <a:srcRect b="0" l="0" r="0" t="0"/>
          <a:stretch/>
        </p:blipFill>
        <p:spPr>
          <a:xfrm>
            <a:off x="2438391" y="5897323"/>
            <a:ext cx="2743200" cy="4822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4"/>
          <p:cNvSpPr txBox="1"/>
          <p:nvPr>
            <p:ph idx="1" type="body"/>
          </p:nvPr>
        </p:nvSpPr>
        <p:spPr>
          <a:xfrm>
            <a:off x="667514" y="1031794"/>
            <a:ext cx="10455442" cy="4913486"/>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Now that we have a description of coherent states, we move onto computing </a:t>
            </a:r>
            <a:r>
              <a:rPr b="1" i="1" lang="en-US"/>
              <a:t>quantum corrections</a:t>
            </a:r>
            <a:r>
              <a:rPr lang="en-US"/>
              <a:t> to the metric that contribute towards the cosmological constant. </a:t>
            </a:r>
            <a:endParaRPr/>
          </a:p>
          <a:p>
            <a:pPr indent="0" lvl="0" marL="0" rtl="0" algn="l">
              <a:lnSpc>
                <a:spcPct val="110000"/>
              </a:lnSpc>
              <a:spcBef>
                <a:spcPts val="1000"/>
              </a:spcBef>
              <a:spcAft>
                <a:spcPts val="0"/>
              </a:spcAft>
              <a:buClr>
                <a:schemeClr val="dk2"/>
              </a:buClr>
              <a:buSzPts val="2000"/>
              <a:buFont typeface="Arial"/>
              <a:buNone/>
            </a:pPr>
            <a:r>
              <a:rPr lang="en-US"/>
              <a:t>The normalized correction to the metric has the normalized form:</a:t>
            </a:r>
            <a:endParaRPr/>
          </a:p>
          <a:p>
            <a:pPr indent="0" lvl="0" marL="0" rtl="0" algn="l">
              <a:lnSpc>
                <a:spcPct val="110000"/>
              </a:lnSpc>
              <a:spcBef>
                <a:spcPts val="1000"/>
              </a:spcBef>
              <a:spcAft>
                <a:spcPts val="0"/>
              </a:spcAft>
              <a:buClr>
                <a:schemeClr val="dk2"/>
              </a:buClr>
              <a:buSzPts val="2000"/>
              <a:buFont typeface="Arial"/>
              <a:buNone/>
            </a:pPr>
            <a:r>
              <a:t/>
            </a:r>
            <a:endParaRPr/>
          </a:p>
          <a:p>
            <a:pPr indent="0" lvl="0" marL="0" rtl="0" algn="l">
              <a:lnSpc>
                <a:spcPct val="110000"/>
              </a:lnSpc>
              <a:spcBef>
                <a:spcPts val="1000"/>
              </a:spcBef>
              <a:spcAft>
                <a:spcPts val="0"/>
              </a:spcAft>
              <a:buClr>
                <a:schemeClr val="dk2"/>
              </a:buClr>
              <a:buSzPts val="2000"/>
              <a:buFont typeface="Arial"/>
              <a:buNone/>
            </a:pPr>
            <a:r>
              <a:rPr lang="en-US"/>
              <a:t>The terms on the right are in fact </a:t>
            </a:r>
            <a:r>
              <a:rPr b="1" i="1" lang="en-US"/>
              <a:t>path integrals</a:t>
            </a:r>
            <a:r>
              <a:rPr lang="en-US"/>
              <a:t> which sum over all possible evolutions of the fields in your theory. It turns out that because of the shift-structure of the coherent state (it is a shift of the vacuum to an excited state), we can compute these path integrals with </a:t>
            </a:r>
            <a:r>
              <a:rPr b="1" i="1" lang="en-US"/>
              <a:t>nodal diagrams</a:t>
            </a:r>
            <a:r>
              <a:rPr lang="en-US"/>
              <a:t> which are a class of general Feynman diagrams. </a:t>
            </a:r>
            <a:endParaRPr b="1" i="1"/>
          </a:p>
          <a:p>
            <a:pPr indent="0" lvl="0" marL="0" rtl="0" algn="l">
              <a:lnSpc>
                <a:spcPct val="110000"/>
              </a:lnSpc>
              <a:spcBef>
                <a:spcPts val="1000"/>
              </a:spcBef>
              <a:spcAft>
                <a:spcPts val="0"/>
              </a:spcAft>
              <a:buClr>
                <a:schemeClr val="dk2"/>
              </a:buClr>
              <a:buSzPts val="2000"/>
              <a:buFont typeface="Arial"/>
              <a:buNone/>
            </a:pPr>
            <a:r>
              <a:rPr lang="en-US"/>
              <a:t>With the use of nodal diagrams, it is found that part of the quantum correction is exactly the </a:t>
            </a:r>
            <a:r>
              <a:rPr b="1" i="1" lang="en-US"/>
              <a:t>integral form</a:t>
            </a:r>
            <a:r>
              <a:rPr lang="en-US"/>
              <a:t> of the cosmological constant. Since the functional is positive definite, it produces the right sign of the cosmological constant, and so </a:t>
            </a:r>
            <a:r>
              <a:rPr b="1" i="1" lang="en-US"/>
              <a:t>can</a:t>
            </a:r>
            <a:r>
              <a:rPr lang="en-US"/>
              <a:t> model our universe with de Sitter space, coming from compactifications of type II string theory!</a:t>
            </a:r>
            <a:endParaRPr b="1" i="1"/>
          </a:p>
          <a:p>
            <a:pPr indent="0" lvl="0" marL="0" rtl="0" algn="l">
              <a:lnSpc>
                <a:spcPct val="110000"/>
              </a:lnSpc>
              <a:spcBef>
                <a:spcPts val="1000"/>
              </a:spcBef>
              <a:spcAft>
                <a:spcPts val="0"/>
              </a:spcAft>
              <a:buClr>
                <a:schemeClr val="dk2"/>
              </a:buClr>
              <a:buSzPts val="2000"/>
              <a:buFont typeface="Arial"/>
              <a:buNone/>
            </a:pPr>
            <a:r>
              <a:t/>
            </a:r>
            <a:endParaRPr b="1" i="1"/>
          </a:p>
          <a:p>
            <a:pPr indent="0" lvl="0" marL="0" rtl="0" algn="l">
              <a:lnSpc>
                <a:spcPct val="110000"/>
              </a:lnSpc>
              <a:spcBef>
                <a:spcPts val="1000"/>
              </a:spcBef>
              <a:spcAft>
                <a:spcPts val="0"/>
              </a:spcAft>
              <a:buClr>
                <a:schemeClr val="dk2"/>
              </a:buClr>
              <a:buSzPts val="2000"/>
              <a:buFont typeface="Arial"/>
              <a:buNone/>
            </a:pPr>
            <a:r>
              <a:t/>
            </a:r>
            <a:endParaRPr/>
          </a:p>
        </p:txBody>
      </p:sp>
      <p:pic>
        <p:nvPicPr>
          <p:cNvPr descr="A picture containing text&#10;&#10;Description automatically generated" id="258" name="Google Shape;258;p14"/>
          <p:cNvPicPr preferRelativeResize="0"/>
          <p:nvPr/>
        </p:nvPicPr>
        <p:blipFill rotWithShape="1">
          <a:blip r:embed="rId3">
            <a:alphaModFix/>
          </a:blip>
          <a:srcRect b="0" l="0" r="0" t="0"/>
          <a:stretch/>
        </p:blipFill>
        <p:spPr>
          <a:xfrm>
            <a:off x="8245774" y="1835777"/>
            <a:ext cx="2390775" cy="77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15"/>
          <p:cNvSpPr txBox="1"/>
          <p:nvPr>
            <p:ph type="ctrTitle"/>
          </p:nvPr>
        </p:nvSpPr>
        <p:spPr>
          <a:xfrm>
            <a:off x="6562614" y="1625608"/>
            <a:ext cx="4655719" cy="27221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200"/>
              <a:buFont typeface="Play"/>
              <a:buNone/>
            </a:pPr>
            <a:r>
              <a:rPr lang="en-US" sz="6200"/>
              <a:t>The uncensored landscape</a:t>
            </a:r>
            <a:endParaRPr sz="6200"/>
          </a:p>
        </p:txBody>
      </p:sp>
      <p:sp>
        <p:nvSpPr>
          <p:cNvPr id="265" name="Google Shape;265;p15"/>
          <p:cNvSpPr txBox="1"/>
          <p:nvPr>
            <p:ph idx="1" type="subTitle"/>
          </p:nvPr>
        </p:nvSpPr>
        <p:spPr>
          <a:xfrm>
            <a:off x="6562614" y="4466845"/>
            <a:ext cx="4655719" cy="8829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What Alice couldn't see</a:t>
            </a:r>
            <a:endParaRPr/>
          </a:p>
        </p:txBody>
      </p:sp>
      <p:pic>
        <p:nvPicPr>
          <p:cNvPr descr="A picture containing text, graffiti&#10;&#10;Description automatically generated" id="266" name="Google Shape;266;p15"/>
          <p:cNvPicPr preferRelativeResize="0"/>
          <p:nvPr/>
        </p:nvPicPr>
        <p:blipFill rotWithShape="1">
          <a:blip r:embed="rId3">
            <a:alphaModFix/>
          </a:blip>
          <a:srcRect b="0" l="0" r="1074" t="0"/>
          <a:stretch/>
        </p:blipFill>
        <p:spPr>
          <a:xfrm>
            <a:off x="20" y="10"/>
            <a:ext cx="6038037" cy="6857990"/>
          </a:xfrm>
          <a:prstGeom prst="rect">
            <a:avLst/>
          </a:prstGeom>
          <a:noFill/>
          <a:ln>
            <a:noFill/>
          </a:ln>
        </p:spPr>
      </p:pic>
      <p:sp>
        <p:nvSpPr>
          <p:cNvPr id="267" name="Google Shape;267;p15"/>
          <p:cNvSpPr/>
          <p:nvPr/>
        </p:nvSpPr>
        <p:spPr>
          <a:xfrm>
            <a:off x="5830625" y="5623560"/>
            <a:ext cx="524933" cy="524933"/>
          </a:xfrm>
          <a:prstGeom prst="plus">
            <a:avLst>
              <a:gd fmla="val 39516"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15"/>
          <p:cNvSpPr/>
          <p:nvPr/>
        </p:nvSpPr>
        <p:spPr>
          <a:xfrm>
            <a:off x="9881559" y="976630"/>
            <a:ext cx="1336774" cy="12014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400"/>
                                        <p:tgtEl>
                                          <p:spTgt spid="265">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264"/>
                                        </p:tgtEl>
                                        <p:attrNameLst>
                                          <p:attrName>style.visibility</p:attrName>
                                        </p:attrNameLst>
                                      </p:cBhvr>
                                      <p:to>
                                        <p:strVal val="visible"/>
                                      </p:to>
                                    </p:set>
                                    <p:animEffect filter="fade" transition="in">
                                      <p:cBhvr>
                                        <p:cTn dur="4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g22b56220786_0_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text, book, linedrawing&#10;&#10;Description automatically generated" id="274" name="Google Shape;274;g22b56220786_0_0"/>
          <p:cNvPicPr preferRelativeResize="0"/>
          <p:nvPr/>
        </p:nvPicPr>
        <p:blipFill rotWithShape="1">
          <a:blip r:embed="rId3">
            <a:alphaModFix/>
          </a:blip>
          <a:srcRect b="20561" l="0" r="0" t="28329"/>
          <a:stretch/>
        </p:blipFill>
        <p:spPr>
          <a:xfrm>
            <a:off x="20" y="10"/>
            <a:ext cx="6038037" cy="6857988"/>
          </a:xfrm>
          <a:prstGeom prst="rect">
            <a:avLst/>
          </a:prstGeom>
          <a:noFill/>
          <a:ln>
            <a:noFill/>
          </a:ln>
        </p:spPr>
      </p:pic>
      <p:sp>
        <p:nvSpPr>
          <p:cNvPr id="275" name="Google Shape;275;g22b56220786_0_0"/>
          <p:cNvSpPr/>
          <p:nvPr/>
        </p:nvSpPr>
        <p:spPr>
          <a:xfrm>
            <a:off x="5830625" y="5623560"/>
            <a:ext cx="525000" cy="525000"/>
          </a:xfrm>
          <a:prstGeom prst="plus">
            <a:avLst>
              <a:gd fmla="val 39516"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g22b56220786_0_0"/>
          <p:cNvSpPr/>
          <p:nvPr/>
        </p:nvSpPr>
        <p:spPr>
          <a:xfrm>
            <a:off x="9881559" y="976630"/>
            <a:ext cx="1336800" cy="120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text&#10;&#10;Description automatically generated" id="277" name="Google Shape;277;g22b56220786_0_0"/>
          <p:cNvPicPr preferRelativeResize="0"/>
          <p:nvPr/>
        </p:nvPicPr>
        <p:blipFill rotWithShape="1">
          <a:blip r:embed="rId4">
            <a:alphaModFix/>
          </a:blip>
          <a:srcRect b="0" l="0" r="0" t="0"/>
          <a:stretch/>
        </p:blipFill>
        <p:spPr>
          <a:xfrm>
            <a:off x="7914573" y="3655524"/>
            <a:ext cx="721933" cy="649875"/>
          </a:xfrm>
          <a:prstGeom prst="rect">
            <a:avLst/>
          </a:prstGeom>
          <a:noFill/>
          <a:ln>
            <a:noFill/>
          </a:ln>
        </p:spPr>
      </p:pic>
      <p:pic>
        <p:nvPicPr>
          <p:cNvPr descr="Text&#10;&#10;Description automatically generated" id="278" name="Google Shape;278;g22b56220786_0_0"/>
          <p:cNvPicPr preferRelativeResize="0"/>
          <p:nvPr/>
        </p:nvPicPr>
        <p:blipFill rotWithShape="1">
          <a:blip r:embed="rId5">
            <a:alphaModFix/>
          </a:blip>
          <a:srcRect b="0" l="0" r="0" t="0"/>
          <a:stretch/>
        </p:blipFill>
        <p:spPr>
          <a:xfrm>
            <a:off x="9122348" y="3655522"/>
            <a:ext cx="621241" cy="649875"/>
          </a:xfrm>
          <a:prstGeom prst="rect">
            <a:avLst/>
          </a:prstGeom>
          <a:noFill/>
          <a:ln>
            <a:noFill/>
          </a:ln>
        </p:spPr>
      </p:pic>
      <p:pic>
        <p:nvPicPr>
          <p:cNvPr descr="Text&#10;&#10;Description automatically generated" id="279" name="Google Shape;279;g22b56220786_0_0"/>
          <p:cNvPicPr preferRelativeResize="0"/>
          <p:nvPr/>
        </p:nvPicPr>
        <p:blipFill rotWithShape="1">
          <a:blip r:embed="rId6">
            <a:alphaModFix/>
          </a:blip>
          <a:srcRect b="0" l="0" r="0" t="0"/>
          <a:stretch/>
        </p:blipFill>
        <p:spPr>
          <a:xfrm>
            <a:off x="6444053" y="5458844"/>
            <a:ext cx="5243094" cy="854410"/>
          </a:xfrm>
          <a:prstGeom prst="rect">
            <a:avLst/>
          </a:prstGeom>
          <a:noFill/>
          <a:ln>
            <a:noFill/>
          </a:ln>
        </p:spPr>
      </p:pic>
      <p:pic>
        <p:nvPicPr>
          <p:cNvPr id="280" name="Google Shape;280;g22b56220786_0_0"/>
          <p:cNvPicPr preferRelativeResize="0"/>
          <p:nvPr/>
        </p:nvPicPr>
        <p:blipFill rotWithShape="1">
          <a:blip r:embed="rId7">
            <a:alphaModFix/>
          </a:blip>
          <a:srcRect b="0" l="0" r="0" t="0"/>
          <a:stretch/>
        </p:blipFill>
        <p:spPr>
          <a:xfrm>
            <a:off x="6672418" y="6313238"/>
            <a:ext cx="2449930" cy="493796"/>
          </a:xfrm>
          <a:prstGeom prst="rect">
            <a:avLst/>
          </a:prstGeom>
          <a:noFill/>
          <a:ln>
            <a:noFill/>
          </a:ln>
        </p:spPr>
      </p:pic>
      <p:pic>
        <p:nvPicPr>
          <p:cNvPr descr="A picture containing text, clock, watch, gauge&#10;&#10;Description automatically generated" id="281" name="Google Shape;281;g22b56220786_0_0"/>
          <p:cNvPicPr preferRelativeResize="0"/>
          <p:nvPr/>
        </p:nvPicPr>
        <p:blipFill rotWithShape="1">
          <a:blip r:embed="rId8">
            <a:alphaModFix/>
          </a:blip>
          <a:srcRect b="0" l="0" r="0" t="0"/>
          <a:stretch/>
        </p:blipFill>
        <p:spPr>
          <a:xfrm>
            <a:off x="9203978" y="6148546"/>
            <a:ext cx="2321258" cy="649871"/>
          </a:xfrm>
          <a:prstGeom prst="rect">
            <a:avLst/>
          </a:prstGeom>
          <a:noFill/>
          <a:ln>
            <a:noFill/>
          </a:ln>
        </p:spPr>
      </p:pic>
      <p:cxnSp>
        <p:nvCxnSpPr>
          <p:cNvPr id="282" name="Google Shape;282;g22b56220786_0_0"/>
          <p:cNvCxnSpPr/>
          <p:nvPr/>
        </p:nvCxnSpPr>
        <p:spPr>
          <a:xfrm flipH="1">
            <a:off x="9625405" y="5974121"/>
            <a:ext cx="118200" cy="386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83" name="Google Shape;283;g22b56220786_0_0"/>
          <p:cNvCxnSpPr/>
          <p:nvPr/>
        </p:nvCxnSpPr>
        <p:spPr>
          <a:xfrm flipH="1">
            <a:off x="8154111" y="6039901"/>
            <a:ext cx="1124700" cy="275700"/>
          </a:xfrm>
          <a:prstGeom prst="straightConnector1">
            <a:avLst/>
          </a:prstGeom>
          <a:noFill/>
          <a:ln cap="flat" cmpd="sng" w="9525">
            <a:solidFill>
              <a:schemeClr val="accent1"/>
            </a:solidFill>
            <a:prstDash val="solid"/>
            <a:miter lim="800000"/>
            <a:headEnd len="sm" w="sm" type="none"/>
            <a:tailEnd len="med" w="med" type="triangle"/>
          </a:ln>
        </p:spPr>
      </p:cxnSp>
      <p:sp>
        <p:nvSpPr>
          <p:cNvPr id="284" name="Google Shape;284;g22b56220786_0_0"/>
          <p:cNvSpPr/>
          <p:nvPr/>
        </p:nvSpPr>
        <p:spPr>
          <a:xfrm>
            <a:off x="6305825" y="234175"/>
            <a:ext cx="5655900" cy="607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Arial"/>
                <a:ea typeface="Arial"/>
                <a:cs typeface="Arial"/>
                <a:sym typeface="Arial"/>
              </a:rPr>
              <a:t>To define scalar &amp; spinor fields we require </a:t>
            </a:r>
            <a:r>
              <a:rPr b="1" i="0" lang="en-US" sz="2400">
                <a:solidFill>
                  <a:schemeClr val="dk1"/>
                </a:solidFill>
                <a:latin typeface="Arial"/>
                <a:ea typeface="Arial"/>
                <a:cs typeface="Arial"/>
                <a:sym typeface="Arial"/>
              </a:rPr>
              <a:t>vector</a:t>
            </a:r>
            <a:r>
              <a:rPr b="0" i="0" lang="en-US" sz="2400">
                <a:solidFill>
                  <a:schemeClr val="dk1"/>
                </a:solidFill>
                <a:latin typeface="Arial"/>
                <a:ea typeface="Arial"/>
                <a:cs typeface="Arial"/>
                <a:sym typeface="Arial"/>
              </a:rPr>
              <a:t> and </a:t>
            </a:r>
            <a:r>
              <a:rPr b="1" i="0" lang="en-US" sz="2400">
                <a:solidFill>
                  <a:schemeClr val="dk1"/>
                </a:solidFill>
                <a:latin typeface="Arial"/>
                <a:ea typeface="Arial"/>
                <a:cs typeface="Arial"/>
                <a:sym typeface="Arial"/>
              </a:rPr>
              <a:t>spinor bundles</a:t>
            </a:r>
            <a:r>
              <a:rPr b="0" i="0" lang="en-US" sz="2400">
                <a:solidFill>
                  <a:schemeClr val="dk1"/>
                </a:solidFill>
                <a:latin typeface="Arial"/>
                <a:ea typeface="Arial"/>
                <a:cs typeface="Arial"/>
                <a:sym typeface="Arial"/>
              </a:rPr>
              <a:t> over our spacetime, which can be thought as </a:t>
            </a:r>
            <a:r>
              <a:rPr b="1" i="0" lang="en-US" sz="2400">
                <a:solidFill>
                  <a:schemeClr val="dk1"/>
                </a:solidFill>
                <a:latin typeface="Arial"/>
                <a:ea typeface="Arial"/>
                <a:cs typeface="Arial"/>
                <a:sym typeface="Arial"/>
              </a:rPr>
              <a:t>generalized product spaces.</a:t>
            </a:r>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Arial"/>
                <a:ea typeface="Arial"/>
                <a:cs typeface="Arial"/>
                <a:sym typeface="Arial"/>
              </a:rPr>
              <a:t>Each of these come with a </a:t>
            </a:r>
            <a:r>
              <a:rPr b="1" i="0" lang="en-US" sz="2400">
                <a:solidFill>
                  <a:schemeClr val="dk1"/>
                </a:solidFill>
                <a:latin typeface="Arial"/>
                <a:ea typeface="Arial"/>
                <a:cs typeface="Arial"/>
                <a:sym typeface="Arial"/>
              </a:rPr>
              <a:t>connection</a:t>
            </a:r>
            <a:r>
              <a:rPr b="0" i="0" lang="en-US" sz="2400">
                <a:solidFill>
                  <a:schemeClr val="dk1"/>
                </a:solidFill>
                <a:latin typeface="Arial"/>
                <a:ea typeface="Arial"/>
                <a:cs typeface="Arial"/>
                <a:sym typeface="Arial"/>
              </a:rPr>
              <a:t> which are objects that allow you to describe the evolution of the fields at </a:t>
            </a:r>
            <a:r>
              <a:rPr b="1" i="1" lang="en-US" sz="2400">
                <a:solidFill>
                  <a:schemeClr val="dk1"/>
                </a:solidFill>
                <a:latin typeface="Arial"/>
                <a:ea typeface="Arial"/>
                <a:cs typeface="Arial"/>
                <a:sym typeface="Arial"/>
              </a:rPr>
              <a:t>different points</a:t>
            </a:r>
            <a:r>
              <a:rPr b="0" i="0" lang="en-US" sz="2400">
                <a:solidFill>
                  <a:schemeClr val="dk1"/>
                </a:solidFill>
                <a:latin typeface="Arial"/>
                <a:ea typeface="Arial"/>
                <a:cs typeface="Arial"/>
                <a:sym typeface="Arial"/>
              </a:rPr>
              <a:t> of the curved manifold:</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Arial"/>
                <a:ea typeface="Arial"/>
                <a:cs typeface="Arial"/>
                <a:sym typeface="Arial"/>
              </a:rPr>
              <a:t>Focusing only on the spinors, this allows us to define the action of the field over the </a:t>
            </a:r>
            <a:r>
              <a:rPr b="1" i="0" lang="en-US" sz="2400">
                <a:solidFill>
                  <a:schemeClr val="dk1"/>
                </a:solidFill>
                <a:latin typeface="Arial"/>
                <a:ea typeface="Arial"/>
                <a:cs typeface="Arial"/>
                <a:sym typeface="Arial"/>
              </a:rPr>
              <a:t>expanding curved space </a:t>
            </a:r>
            <a:r>
              <a:rPr b="0" i="0" lang="en-US" sz="2400">
                <a:solidFill>
                  <a:schemeClr val="dk1"/>
                </a:solidFill>
                <a:latin typeface="Arial"/>
                <a:ea typeface="Arial"/>
                <a:cs typeface="Arial"/>
                <a:sym typeface="Arial"/>
              </a:rPr>
              <a:t>as:</a:t>
            </a:r>
            <a:endParaRPr b="1" i="0" sz="24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g22b56220786_0_15"/>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0" name="Google Shape;290;g22b56220786_0_15"/>
          <p:cNvPicPr preferRelativeResize="0"/>
          <p:nvPr/>
        </p:nvPicPr>
        <p:blipFill rotWithShape="1">
          <a:blip r:embed="rId3">
            <a:alphaModFix/>
          </a:blip>
          <a:srcRect b="4534" l="0" r="0" t="0"/>
          <a:stretch/>
        </p:blipFill>
        <p:spPr>
          <a:xfrm>
            <a:off x="20" y="10"/>
            <a:ext cx="4992984" cy="6857991"/>
          </a:xfrm>
          <a:prstGeom prst="rect">
            <a:avLst/>
          </a:prstGeom>
          <a:noFill/>
          <a:ln>
            <a:noFill/>
          </a:ln>
        </p:spPr>
      </p:pic>
      <p:pic>
        <p:nvPicPr>
          <p:cNvPr descr="A picture containing text, watch&#10;&#10;Description automatically generated" id="291" name="Google Shape;291;g22b56220786_0_15"/>
          <p:cNvPicPr preferRelativeResize="0"/>
          <p:nvPr/>
        </p:nvPicPr>
        <p:blipFill rotWithShape="1">
          <a:blip r:embed="rId4">
            <a:alphaModFix/>
          </a:blip>
          <a:srcRect b="0" l="0" r="0" t="0"/>
          <a:stretch/>
        </p:blipFill>
        <p:spPr>
          <a:xfrm>
            <a:off x="6398736" y="1370636"/>
            <a:ext cx="4457700" cy="600075"/>
          </a:xfrm>
          <a:prstGeom prst="rect">
            <a:avLst/>
          </a:prstGeom>
          <a:noFill/>
          <a:ln>
            <a:noFill/>
          </a:ln>
        </p:spPr>
      </p:pic>
      <p:pic>
        <p:nvPicPr>
          <p:cNvPr descr="A picture containing diagram&#10;&#10;Description automatically generated" id="292" name="Google Shape;292;g22b56220786_0_15"/>
          <p:cNvPicPr preferRelativeResize="0"/>
          <p:nvPr/>
        </p:nvPicPr>
        <p:blipFill rotWithShape="1">
          <a:blip r:embed="rId5">
            <a:alphaModFix/>
          </a:blip>
          <a:srcRect b="0" l="0" r="0" t="0"/>
          <a:stretch/>
        </p:blipFill>
        <p:spPr>
          <a:xfrm>
            <a:off x="1415166" y="4139249"/>
            <a:ext cx="10534649" cy="981075"/>
          </a:xfrm>
          <a:prstGeom prst="rect">
            <a:avLst/>
          </a:prstGeom>
          <a:noFill/>
          <a:ln>
            <a:noFill/>
          </a:ln>
        </p:spPr>
      </p:pic>
      <p:sp>
        <p:nvSpPr>
          <p:cNvPr id="293" name="Google Shape;293;g22b56220786_0_15"/>
          <p:cNvSpPr/>
          <p:nvPr/>
        </p:nvSpPr>
        <p:spPr>
          <a:xfrm>
            <a:off x="5061631" y="-65050"/>
            <a:ext cx="7126200" cy="685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To look at the field dynamics on expanding geometries, we consider a FRW universe </a:t>
            </a:r>
            <a:r>
              <a:rPr b="1" i="0" lang="en-US" sz="2400">
                <a:solidFill>
                  <a:schemeClr val="dk1"/>
                </a:solidFill>
                <a:latin typeface="Calibri"/>
                <a:ea typeface="Calibri"/>
                <a:cs typeface="Calibri"/>
                <a:sym typeface="Calibri"/>
              </a:rPr>
              <a:t>which is</a:t>
            </a:r>
            <a:r>
              <a:rPr b="0" i="0" lang="en-US" sz="2400">
                <a:solidFill>
                  <a:schemeClr val="dk1"/>
                </a:solidFill>
                <a:latin typeface="Calibri"/>
                <a:ea typeface="Calibri"/>
                <a:cs typeface="Calibri"/>
                <a:sym typeface="Calibri"/>
              </a:rPr>
              <a:t> </a:t>
            </a:r>
            <a:r>
              <a:rPr b="1" i="0" lang="en-US" sz="2400">
                <a:solidFill>
                  <a:schemeClr val="dk1"/>
                </a:solidFill>
                <a:latin typeface="Calibri"/>
                <a:ea typeface="Calibri"/>
                <a:cs typeface="Calibri"/>
                <a:sym typeface="Calibri"/>
              </a:rPr>
              <a:t>conformally related</a:t>
            </a:r>
            <a:r>
              <a:rPr b="0" i="0" lang="en-US" sz="2400">
                <a:solidFill>
                  <a:schemeClr val="dk1"/>
                </a:solidFill>
                <a:latin typeface="Calibri"/>
                <a:ea typeface="Calibri"/>
                <a:cs typeface="Calibri"/>
                <a:sym typeface="Calibri"/>
              </a:rPr>
              <a:t> to Minkowski space:</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Introducing an </a:t>
            </a:r>
            <a:r>
              <a:rPr b="1" i="0" lang="en-US" sz="2400">
                <a:solidFill>
                  <a:schemeClr val="dk1"/>
                </a:solidFill>
                <a:latin typeface="Calibri"/>
                <a:ea typeface="Calibri"/>
                <a:cs typeface="Calibri"/>
                <a:sym typeface="Calibri"/>
              </a:rPr>
              <a:t>auxiliary spinor field</a:t>
            </a:r>
            <a:r>
              <a:rPr b="0" i="0" lang="en-US" sz="2400">
                <a:solidFill>
                  <a:schemeClr val="dk1"/>
                </a:solidFill>
                <a:latin typeface="Calibri"/>
                <a:ea typeface="Calibri"/>
                <a:cs typeface="Calibri"/>
                <a:sym typeface="Calibri"/>
              </a:rPr>
              <a:t> XX           which gives us a description for the fermion on an expanding space and after derivatives and spacetime splitting leads to the action:</a:t>
            </a:r>
            <a:endParaRPr/>
          </a:p>
        </p:txBody>
      </p:sp>
      <p:pic>
        <p:nvPicPr>
          <p:cNvPr descr="Text&#10;&#10;Description automatically generated" id="294" name="Google Shape;294;g22b56220786_0_15"/>
          <p:cNvPicPr preferRelativeResize="0"/>
          <p:nvPr/>
        </p:nvPicPr>
        <p:blipFill rotWithShape="1">
          <a:blip r:embed="rId6">
            <a:alphaModFix/>
          </a:blip>
          <a:srcRect b="0" l="0" r="0" t="0"/>
          <a:stretch/>
        </p:blipFill>
        <p:spPr>
          <a:xfrm>
            <a:off x="9660384" y="2205972"/>
            <a:ext cx="1190625" cy="37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g22b56220786_0_2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 letter&#10;&#10;Description automatically generated" id="300" name="Google Shape;300;g22b56220786_0_24"/>
          <p:cNvPicPr preferRelativeResize="0"/>
          <p:nvPr>
            <p:ph idx="1" type="body"/>
          </p:nvPr>
        </p:nvPicPr>
        <p:blipFill rotWithShape="1">
          <a:blip r:embed="rId3">
            <a:alphaModFix/>
          </a:blip>
          <a:srcRect b="0" l="0" r="0" t="0"/>
          <a:stretch/>
        </p:blipFill>
        <p:spPr>
          <a:xfrm>
            <a:off x="585750" y="1239640"/>
            <a:ext cx="5356800" cy="2729700"/>
          </a:xfrm>
          <a:prstGeom prst="rect">
            <a:avLst/>
          </a:prstGeom>
          <a:noFill/>
          <a:ln>
            <a:noFill/>
          </a:ln>
        </p:spPr>
      </p:pic>
      <p:pic>
        <p:nvPicPr>
          <p:cNvPr descr="A picture containing outdoor object, web&#10;&#10;Description automatically generated" id="301" name="Google Shape;301;g22b56220786_0_24"/>
          <p:cNvPicPr preferRelativeResize="0"/>
          <p:nvPr/>
        </p:nvPicPr>
        <p:blipFill rotWithShape="1">
          <a:blip r:embed="rId4">
            <a:alphaModFix/>
          </a:blip>
          <a:srcRect b="36450" l="0" r="0" t="9492"/>
          <a:stretch/>
        </p:blipFill>
        <p:spPr>
          <a:xfrm>
            <a:off x="6229215" y="10"/>
            <a:ext cx="5962785"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302" name="Google Shape;302;g22b56220786_0_24"/>
          <p:cNvSpPr txBox="1"/>
          <p:nvPr/>
        </p:nvSpPr>
        <p:spPr>
          <a:xfrm>
            <a:off x="290097" y="102972"/>
            <a:ext cx="6219000" cy="558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Arial"/>
                <a:ea typeface="Arial"/>
                <a:cs typeface="Arial"/>
                <a:sym typeface="Arial"/>
              </a:rPr>
              <a:t>Taking </a:t>
            </a:r>
            <a:r>
              <a:rPr b="1" lang="en-US" sz="2100">
                <a:solidFill>
                  <a:schemeClr val="dk1"/>
                </a:solidFill>
                <a:latin typeface="Arial"/>
                <a:ea typeface="Arial"/>
                <a:cs typeface="Arial"/>
                <a:sym typeface="Arial"/>
              </a:rPr>
              <a:t>functional derivatives</a:t>
            </a:r>
            <a:r>
              <a:rPr lang="en-US" sz="2100">
                <a:solidFill>
                  <a:schemeClr val="dk1"/>
                </a:solidFill>
                <a:latin typeface="Arial"/>
                <a:ea typeface="Arial"/>
                <a:cs typeface="Arial"/>
                <a:sym typeface="Arial"/>
              </a:rPr>
              <a:t> of the action and setting it equal to zero gives us the </a:t>
            </a:r>
            <a:r>
              <a:rPr b="1" lang="en-US" sz="2100">
                <a:solidFill>
                  <a:schemeClr val="dk1"/>
                </a:solidFill>
                <a:latin typeface="Arial"/>
                <a:ea typeface="Arial"/>
                <a:cs typeface="Arial"/>
                <a:sym typeface="Arial"/>
              </a:rPr>
              <a:t>equations of motion</a:t>
            </a:r>
            <a:r>
              <a:rPr lang="en-US" sz="2100">
                <a:solidFill>
                  <a:schemeClr val="dk1"/>
                </a:solidFill>
                <a:latin typeface="Arial"/>
                <a:ea typeface="Arial"/>
                <a:cs typeface="Arial"/>
                <a:sym typeface="Arial"/>
              </a:rPr>
              <a:t>:​</a:t>
            </a:r>
            <a:endParaRPr sz="700"/>
          </a:p>
          <a:p>
            <a:pPr indent="0" lvl="0" marL="0" marR="0" rtl="0" algn="l">
              <a:spcBef>
                <a:spcPts val="0"/>
              </a:spcBef>
              <a:spcAft>
                <a:spcPts val="0"/>
              </a:spcAft>
              <a:buNone/>
            </a:pPr>
            <a:r>
              <a:rPr lang="en-US" sz="2100">
                <a:solidFill>
                  <a:schemeClr val="dk1"/>
                </a:solidFill>
                <a:latin typeface="Arial"/>
                <a:ea typeface="Arial"/>
                <a:cs typeface="Arial"/>
                <a:sym typeface="Arial"/>
              </a:rPr>
              <a:t>​</a:t>
            </a:r>
            <a:endParaRPr sz="700"/>
          </a:p>
          <a:p>
            <a:pPr indent="0" lvl="0" marL="0" marR="0" rtl="0" algn="l">
              <a:spcBef>
                <a:spcPts val="0"/>
              </a:spcBef>
              <a:spcAft>
                <a:spcPts val="0"/>
              </a:spcAft>
              <a:buNone/>
            </a:pPr>
            <a:r>
              <a:rPr lang="en-US" sz="2100">
                <a:solidFill>
                  <a:schemeClr val="dk1"/>
                </a:solidFill>
                <a:latin typeface="Arial"/>
                <a:ea typeface="Arial"/>
                <a:cs typeface="Arial"/>
                <a:sym typeface="Arial"/>
              </a:rPr>
              <a:t>​</a:t>
            </a:r>
            <a:endParaRPr sz="7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t/>
            </a:r>
            <a:endParaRPr sz="2100">
              <a:solidFill>
                <a:schemeClr val="dk1"/>
              </a:solidFill>
            </a:endParaRPr>
          </a:p>
          <a:p>
            <a:pPr indent="0" lvl="0" marL="0" marR="0" rtl="0" algn="l">
              <a:spcBef>
                <a:spcPts val="0"/>
              </a:spcBef>
              <a:spcAft>
                <a:spcPts val="0"/>
              </a:spcAft>
              <a:buNone/>
            </a:pPr>
            <a:r>
              <a:t/>
            </a:r>
            <a:endParaRPr sz="2100">
              <a:solidFill>
                <a:schemeClr val="dk1"/>
              </a:solidFill>
            </a:endParaRPr>
          </a:p>
          <a:p>
            <a:pPr indent="0" lvl="0" marL="0" marR="0" rtl="0" algn="l">
              <a:spcBef>
                <a:spcPts val="0"/>
              </a:spcBef>
              <a:spcAft>
                <a:spcPts val="0"/>
              </a:spcAft>
              <a:buNone/>
            </a:pPr>
            <a:r>
              <a:rPr lang="en-US" sz="2100">
                <a:solidFill>
                  <a:schemeClr val="dk1"/>
                </a:solidFill>
                <a:latin typeface="Arial"/>
                <a:ea typeface="Arial"/>
                <a:cs typeface="Arial"/>
                <a:sym typeface="Arial"/>
              </a:rPr>
              <a:t>​</a:t>
            </a:r>
            <a:endParaRPr sz="700"/>
          </a:p>
          <a:p>
            <a:pPr indent="0" lvl="0" marL="0" marR="0" rtl="0" algn="l">
              <a:spcBef>
                <a:spcPts val="0"/>
              </a:spcBef>
              <a:spcAft>
                <a:spcPts val="0"/>
              </a:spcAft>
              <a:buNone/>
            </a:pPr>
            <a:r>
              <a:t/>
            </a:r>
            <a:endParaRPr sz="2100">
              <a:solidFill>
                <a:schemeClr val="dk1"/>
              </a:solidFill>
            </a:endParaRPr>
          </a:p>
          <a:p>
            <a:pPr indent="0" lvl="0" marL="0" marR="0" rtl="0" algn="l">
              <a:spcBef>
                <a:spcPts val="0"/>
              </a:spcBef>
              <a:spcAft>
                <a:spcPts val="0"/>
              </a:spcAft>
              <a:buNone/>
            </a:pPr>
            <a:r>
              <a:t/>
            </a:r>
            <a:endParaRPr sz="2100">
              <a:solidFill>
                <a:schemeClr val="dk1"/>
              </a:solidFill>
            </a:endParaRPr>
          </a:p>
          <a:p>
            <a:pPr indent="0" lvl="0" marL="0" marR="0" rtl="0" algn="l">
              <a:spcBef>
                <a:spcPts val="0"/>
              </a:spcBef>
              <a:spcAft>
                <a:spcPts val="0"/>
              </a:spcAft>
              <a:buNone/>
            </a:pPr>
            <a:r>
              <a:t/>
            </a:r>
            <a:endParaRPr sz="2100">
              <a:solidFill>
                <a:schemeClr val="dk1"/>
              </a:solidFill>
            </a:endParaRPr>
          </a:p>
          <a:p>
            <a:pPr indent="0" lvl="0" marL="0" marR="0" rtl="0" algn="l">
              <a:spcBef>
                <a:spcPts val="0"/>
              </a:spcBef>
              <a:spcAft>
                <a:spcPts val="0"/>
              </a:spcAft>
              <a:buNone/>
            </a:pPr>
            <a:r>
              <a:rPr lang="en-US" sz="2100">
                <a:solidFill>
                  <a:schemeClr val="dk1"/>
                </a:solidFill>
                <a:latin typeface="Arial"/>
                <a:ea typeface="Arial"/>
                <a:cs typeface="Arial"/>
                <a:sym typeface="Arial"/>
              </a:rPr>
              <a:t>The extra terms in the EOM lead to the spinor fields to have </a:t>
            </a:r>
            <a:r>
              <a:rPr b="1" lang="en-US" sz="2100">
                <a:solidFill>
                  <a:schemeClr val="dk1"/>
                </a:solidFill>
                <a:latin typeface="Arial"/>
                <a:ea typeface="Arial"/>
                <a:cs typeface="Arial"/>
                <a:sym typeface="Arial"/>
              </a:rPr>
              <a:t>time-dependent frequencies</a:t>
            </a:r>
            <a:r>
              <a:rPr lang="en-US" sz="2100">
                <a:solidFill>
                  <a:schemeClr val="dk1"/>
                </a:solidFill>
                <a:latin typeface="Arial"/>
                <a:ea typeface="Arial"/>
                <a:cs typeface="Arial"/>
                <a:sym typeface="Arial"/>
              </a:rPr>
              <a:t> in their Fourier expansion, and thus we </a:t>
            </a:r>
            <a:r>
              <a:rPr b="1" lang="en-US" sz="2100">
                <a:solidFill>
                  <a:schemeClr val="dk1"/>
                </a:solidFill>
                <a:latin typeface="Arial"/>
                <a:ea typeface="Arial"/>
                <a:cs typeface="Arial"/>
                <a:sym typeface="Arial"/>
              </a:rPr>
              <a:t>cannot define a vacuum</a:t>
            </a:r>
            <a:r>
              <a:rPr lang="en-US" sz="2100">
                <a:solidFill>
                  <a:schemeClr val="dk1"/>
                </a:solidFill>
                <a:latin typeface="Arial"/>
                <a:ea typeface="Arial"/>
                <a:cs typeface="Arial"/>
                <a:sym typeface="Arial"/>
              </a:rPr>
              <a:t> which they annihilate.​</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g22b56220786_0_3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 building, stone&#10;&#10;Description automatically generated" id="308" name="Google Shape;308;g22b56220786_0_31"/>
          <p:cNvPicPr preferRelativeResize="0"/>
          <p:nvPr/>
        </p:nvPicPr>
        <p:blipFill rotWithShape="1">
          <a:blip r:embed="rId3">
            <a:alphaModFix/>
          </a:blip>
          <a:srcRect b="16489" l="0" r="0" t="21842"/>
          <a:stretch/>
        </p:blipFill>
        <p:spPr>
          <a:xfrm>
            <a:off x="20" y="10"/>
            <a:ext cx="6116569" cy="6862123"/>
          </a:xfrm>
          <a:custGeom>
            <a:rect b="b" l="l" r="r" t="t"/>
            <a:pathLst>
              <a:path extrusionOk="0" h="6879321" w="6116569">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pic>
        <p:nvPicPr>
          <p:cNvPr descr="Text&#10;&#10;Description automatically generated" id="309" name="Google Shape;309;g22b56220786_0_31"/>
          <p:cNvPicPr preferRelativeResize="0"/>
          <p:nvPr>
            <p:ph idx="1" type="body"/>
          </p:nvPr>
        </p:nvPicPr>
        <p:blipFill rotWithShape="1">
          <a:blip r:embed="rId4">
            <a:alphaModFix/>
          </a:blip>
          <a:srcRect b="0" l="0" r="0" t="0"/>
          <a:stretch/>
        </p:blipFill>
        <p:spPr>
          <a:xfrm>
            <a:off x="2356883" y="5423680"/>
            <a:ext cx="8989500" cy="748500"/>
          </a:xfrm>
          <a:prstGeom prst="rect">
            <a:avLst/>
          </a:prstGeom>
          <a:noFill/>
          <a:ln>
            <a:noFill/>
          </a:ln>
        </p:spPr>
      </p:pic>
      <p:pic>
        <p:nvPicPr>
          <p:cNvPr descr="A picture containing clock, watch&#10;&#10;Description automatically generated" id="310" name="Google Shape;310;g22b56220786_0_31"/>
          <p:cNvPicPr preferRelativeResize="0"/>
          <p:nvPr/>
        </p:nvPicPr>
        <p:blipFill rotWithShape="1">
          <a:blip r:embed="rId5">
            <a:alphaModFix/>
          </a:blip>
          <a:srcRect b="0" l="0" r="0" t="0"/>
          <a:stretch/>
        </p:blipFill>
        <p:spPr>
          <a:xfrm>
            <a:off x="6461624" y="4353120"/>
            <a:ext cx="4076700" cy="533400"/>
          </a:xfrm>
          <a:prstGeom prst="rect">
            <a:avLst/>
          </a:prstGeom>
          <a:noFill/>
          <a:ln>
            <a:noFill/>
          </a:ln>
        </p:spPr>
      </p:pic>
      <p:pic>
        <p:nvPicPr>
          <p:cNvPr descr="Diagram&#10;&#10;Description automatically generated" id="311" name="Google Shape;311;g22b56220786_0_31"/>
          <p:cNvPicPr preferRelativeResize="0"/>
          <p:nvPr/>
        </p:nvPicPr>
        <p:blipFill rotWithShape="1">
          <a:blip r:embed="rId6">
            <a:alphaModFix/>
          </a:blip>
          <a:srcRect b="0" l="0" r="0" t="0"/>
          <a:stretch/>
        </p:blipFill>
        <p:spPr>
          <a:xfrm>
            <a:off x="6175585" y="1638411"/>
            <a:ext cx="5915025" cy="1371600"/>
          </a:xfrm>
          <a:prstGeom prst="rect">
            <a:avLst/>
          </a:prstGeom>
          <a:noFill/>
          <a:ln>
            <a:noFill/>
          </a:ln>
        </p:spPr>
      </p:pic>
      <p:sp>
        <p:nvSpPr>
          <p:cNvPr id="312" name="Google Shape;312;g22b56220786_0_31"/>
          <p:cNvSpPr/>
          <p:nvPr/>
        </p:nvSpPr>
        <p:spPr>
          <a:xfrm>
            <a:off x="6091001" y="1793"/>
            <a:ext cx="6217200" cy="672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To avoid these issues, we look at </a:t>
            </a:r>
            <a:r>
              <a:rPr b="1" i="0" lang="en-US" sz="2400">
                <a:solidFill>
                  <a:schemeClr val="dk1"/>
                </a:solidFill>
                <a:latin typeface="Calibri"/>
                <a:ea typeface="Calibri"/>
                <a:cs typeface="Calibri"/>
                <a:sym typeface="Calibri"/>
              </a:rPr>
              <a:t>general coherent states </a:t>
            </a:r>
            <a:r>
              <a:rPr b="0" i="0" lang="en-US" sz="2400">
                <a:solidFill>
                  <a:schemeClr val="dk1"/>
                </a:solidFill>
                <a:latin typeface="Calibri"/>
                <a:ea typeface="Calibri"/>
                <a:cs typeface="Calibri"/>
                <a:sym typeface="Calibri"/>
              </a:rPr>
              <a:t>over a flat background, known as </a:t>
            </a:r>
            <a:r>
              <a:rPr b="1" i="0" lang="en-US" sz="2400">
                <a:solidFill>
                  <a:schemeClr val="dk1"/>
                </a:solidFill>
                <a:latin typeface="Calibri"/>
                <a:ea typeface="Calibri"/>
                <a:cs typeface="Calibri"/>
                <a:sym typeface="Calibri"/>
              </a:rPr>
              <a:t>Glauber-Sudarshan states,</a:t>
            </a:r>
            <a:r>
              <a:rPr b="0" i="0" lang="en-US" sz="2400">
                <a:solidFill>
                  <a:schemeClr val="dk1"/>
                </a:solidFill>
                <a:latin typeface="Calibri"/>
                <a:ea typeface="Calibri"/>
                <a:cs typeface="Calibri"/>
                <a:sym typeface="Calibri"/>
              </a:rPr>
              <a:t> which can be expressed as:</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We consider these states defined over the following </a:t>
            </a:r>
            <a:r>
              <a:rPr b="1" i="0" lang="en-US" sz="2400">
                <a:solidFill>
                  <a:schemeClr val="dk1"/>
                </a:solidFill>
                <a:latin typeface="Calibri"/>
                <a:ea typeface="Calibri"/>
                <a:cs typeface="Calibri"/>
                <a:sym typeface="Calibri"/>
              </a:rPr>
              <a:t>warped geometry</a:t>
            </a:r>
            <a:r>
              <a:rPr b="0" i="0" lang="en-US" sz="2400">
                <a:solidFill>
                  <a:schemeClr val="dk1"/>
                </a:solidFill>
                <a:latin typeface="Calibri"/>
                <a:ea typeface="Calibri"/>
                <a:cs typeface="Calibri"/>
                <a:sym typeface="Calibri"/>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9" name="Google Shape;129;p2"/>
          <p:cNvSpPr/>
          <p:nvPr/>
        </p:nvSpPr>
        <p:spPr>
          <a:xfrm>
            <a:off x="6096000" y="0"/>
            <a:ext cx="6096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
          <p:cNvSpPr/>
          <p:nvPr/>
        </p:nvSpPr>
        <p:spPr>
          <a:xfrm>
            <a:off x="6260903" y="159026"/>
            <a:ext cx="5778697" cy="65427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2"/>
          <p:cNvSpPr txBox="1"/>
          <p:nvPr>
            <p:ph type="title"/>
          </p:nvPr>
        </p:nvSpPr>
        <p:spPr>
          <a:xfrm>
            <a:off x="6849264" y="733100"/>
            <a:ext cx="4618836" cy="1275669"/>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chemeClr val="dk2"/>
              </a:buClr>
              <a:buSzPts val="3200"/>
              <a:buFont typeface="Arial"/>
              <a:buNone/>
            </a:pPr>
            <a:r>
              <a:rPr lang="en-US"/>
              <a:t>Outline</a:t>
            </a:r>
            <a:endParaRPr/>
          </a:p>
        </p:txBody>
      </p:sp>
      <p:sp>
        <p:nvSpPr>
          <p:cNvPr id="132" name="Google Shape;132;p2"/>
          <p:cNvSpPr txBox="1"/>
          <p:nvPr/>
        </p:nvSpPr>
        <p:spPr>
          <a:xfrm>
            <a:off x="7182615" y="2216151"/>
            <a:ext cx="3943575" cy="3390900"/>
          </a:xfrm>
          <a:prstGeom prst="rect">
            <a:avLst/>
          </a:prstGeom>
          <a:noFill/>
          <a:ln>
            <a:noFill/>
          </a:ln>
        </p:spPr>
        <p:txBody>
          <a:bodyPr anchorCtr="0" anchor="t" bIns="45700" lIns="91425" spcFirstLastPara="1" rIns="91425" wrap="square" tIns="45700">
            <a:normAutofit/>
          </a:bodyPr>
          <a:lstStyle/>
          <a:p>
            <a:pPr indent="-285750" lvl="0" marL="285750" marR="0" rtl="0" algn="ctr">
              <a:lnSpc>
                <a:spcPct val="110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Why use string theory?</a:t>
            </a:r>
            <a:endParaRPr/>
          </a:p>
          <a:p>
            <a:pPr indent="-285750" lvl="0" marL="285750" marR="0" rtl="0" algn="ctr">
              <a:lnSpc>
                <a:spcPct val="110000"/>
              </a:lnSpc>
              <a:spcBef>
                <a:spcPts val="60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Recovering our universe de Sitter: compactification</a:t>
            </a:r>
            <a:endParaRPr/>
          </a:p>
          <a:p>
            <a:pPr indent="-285750" lvl="0" marL="285750" marR="0" rtl="0" algn="ctr">
              <a:lnSpc>
                <a:spcPct val="110000"/>
              </a:lnSpc>
              <a:spcBef>
                <a:spcPts val="60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Fields in expanding spacetime</a:t>
            </a:r>
            <a:endParaRPr/>
          </a:p>
          <a:p>
            <a:pPr indent="-285750" lvl="0" marL="285750" marR="0" rtl="0" algn="ctr">
              <a:lnSpc>
                <a:spcPct val="110000"/>
              </a:lnSpc>
              <a:spcBef>
                <a:spcPts val="60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Resolution: coherent states</a:t>
            </a:r>
            <a:endParaRPr/>
          </a:p>
          <a:p>
            <a:pPr indent="-285750" lvl="0" marL="285750" marR="0" rtl="0" algn="ctr">
              <a:lnSpc>
                <a:spcPct val="110000"/>
              </a:lnSpc>
              <a:spcBef>
                <a:spcPts val="60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The uncensored landscape</a:t>
            </a:r>
            <a:endParaRPr/>
          </a:p>
        </p:txBody>
      </p:sp>
      <p:pic>
        <p:nvPicPr>
          <p:cNvPr descr="Background pattern&#10;&#10;Description automatically generated" id="133" name="Google Shape;133;p2"/>
          <p:cNvPicPr preferRelativeResize="0"/>
          <p:nvPr/>
        </p:nvPicPr>
        <p:blipFill rotWithShape="1">
          <a:blip r:embed="rId3">
            <a:alphaModFix/>
          </a:blip>
          <a:srcRect b="18651" l="0" r="0" t="11035"/>
          <a:stretch/>
        </p:blipFill>
        <p:spPr>
          <a:xfrm>
            <a:off x="1682" y="10"/>
            <a:ext cx="6096000" cy="6857990"/>
          </a:xfrm>
          <a:prstGeom prst="rect">
            <a:avLst/>
          </a:prstGeom>
          <a:noFill/>
          <a:ln>
            <a:noFill/>
          </a:ln>
        </p:spPr>
      </p:pic>
      <p:grpSp>
        <p:nvGrpSpPr>
          <p:cNvPr id="134" name="Google Shape;134;p2"/>
          <p:cNvGrpSpPr/>
          <p:nvPr/>
        </p:nvGrpSpPr>
        <p:grpSpPr>
          <a:xfrm>
            <a:off x="8710258" y="5826038"/>
            <a:ext cx="867485" cy="163226"/>
            <a:chOff x="8910933" y="1837414"/>
            <a:chExt cx="867485" cy="163226"/>
          </a:xfrm>
        </p:grpSpPr>
        <p:sp>
          <p:nvSpPr>
            <p:cNvPr id="135" name="Google Shape;135;p2"/>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36" name="Google Shape;136;p2"/>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137" name="Google Shape;137;p2"/>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g22b56220786_0_40"/>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 book&#10;&#10;Description automatically generated" id="318" name="Google Shape;318;g22b56220786_0_40"/>
          <p:cNvPicPr preferRelativeResize="0"/>
          <p:nvPr/>
        </p:nvPicPr>
        <p:blipFill rotWithShape="1">
          <a:blip r:embed="rId3">
            <a:alphaModFix/>
          </a:blip>
          <a:srcRect b="0" l="27165" r="36252" t="0"/>
          <a:stretch/>
        </p:blipFill>
        <p:spPr>
          <a:xfrm>
            <a:off x="7199440" y="10"/>
            <a:ext cx="4992560" cy="6857990"/>
          </a:xfrm>
          <a:prstGeom prst="rect">
            <a:avLst/>
          </a:prstGeom>
          <a:noFill/>
          <a:ln>
            <a:noFill/>
          </a:ln>
        </p:spPr>
      </p:pic>
      <p:pic>
        <p:nvPicPr>
          <p:cNvPr descr="A picture containing text, clock, watch, gauge&#10;&#10;Description automatically generated" id="319" name="Google Shape;319;g22b56220786_0_40"/>
          <p:cNvPicPr preferRelativeResize="0"/>
          <p:nvPr/>
        </p:nvPicPr>
        <p:blipFill rotWithShape="1">
          <a:blip r:embed="rId4">
            <a:alphaModFix/>
          </a:blip>
          <a:srcRect b="0" l="0" r="0" t="0"/>
          <a:stretch/>
        </p:blipFill>
        <p:spPr>
          <a:xfrm>
            <a:off x="645911" y="3595838"/>
            <a:ext cx="5810250" cy="752475"/>
          </a:xfrm>
          <a:prstGeom prst="rect">
            <a:avLst/>
          </a:prstGeom>
          <a:noFill/>
          <a:ln>
            <a:noFill/>
          </a:ln>
        </p:spPr>
      </p:pic>
      <p:pic>
        <p:nvPicPr>
          <p:cNvPr descr="Text&#10;&#10;Description automatically generated" id="320" name="Google Shape;320;g22b56220786_0_40"/>
          <p:cNvPicPr preferRelativeResize="0"/>
          <p:nvPr>
            <p:ph idx="1" type="body"/>
          </p:nvPr>
        </p:nvPicPr>
        <p:blipFill rotWithShape="1">
          <a:blip r:embed="rId5">
            <a:alphaModFix/>
          </a:blip>
          <a:srcRect b="0" l="0" r="0" t="0"/>
          <a:stretch/>
        </p:blipFill>
        <p:spPr>
          <a:xfrm>
            <a:off x="593689" y="4842091"/>
            <a:ext cx="11137500" cy="1449900"/>
          </a:xfrm>
          <a:prstGeom prst="rect">
            <a:avLst/>
          </a:prstGeom>
          <a:noFill/>
          <a:ln>
            <a:noFill/>
          </a:ln>
        </p:spPr>
      </p:pic>
      <p:sp>
        <p:nvSpPr>
          <p:cNvPr id="321" name="Google Shape;321;g22b56220786_0_40"/>
          <p:cNvSpPr/>
          <p:nvPr/>
        </p:nvSpPr>
        <p:spPr>
          <a:xfrm>
            <a:off x="-4998" y="1793"/>
            <a:ext cx="7113000" cy="680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Now, when computing the quantum corrections, we run into </a:t>
            </a:r>
            <a:r>
              <a:rPr b="1" i="0" lang="en-US" sz="2400">
                <a:solidFill>
                  <a:schemeClr val="dk1"/>
                </a:solidFill>
                <a:latin typeface="Calibri"/>
                <a:ea typeface="Calibri"/>
                <a:cs typeface="Calibri"/>
                <a:sym typeface="Calibri"/>
              </a:rPr>
              <a:t>path integrals</a:t>
            </a:r>
            <a:r>
              <a:rPr b="0" i="0" lang="en-US" sz="2400">
                <a:solidFill>
                  <a:schemeClr val="dk1"/>
                </a:solidFill>
                <a:latin typeface="Calibri"/>
                <a:ea typeface="Calibri"/>
                <a:cs typeface="Calibri"/>
                <a:sym typeface="Calibri"/>
              </a:rPr>
              <a:t> that have the action of the theory within its argument.</a:t>
            </a:r>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As it currently stands then type II string theory </a:t>
            </a:r>
            <a:r>
              <a:rPr b="1" i="0" lang="en-US" sz="2400">
                <a:solidFill>
                  <a:schemeClr val="dk1"/>
                </a:solidFill>
                <a:latin typeface="Calibri"/>
                <a:ea typeface="Calibri"/>
                <a:cs typeface="Calibri"/>
                <a:sym typeface="Calibri"/>
              </a:rPr>
              <a:t>does not</a:t>
            </a:r>
            <a:r>
              <a:rPr b="0" i="0" lang="en-US" sz="2400">
                <a:solidFill>
                  <a:schemeClr val="dk1"/>
                </a:solidFill>
                <a:latin typeface="Calibri"/>
                <a:ea typeface="Calibri"/>
                <a:cs typeface="Calibri"/>
                <a:sym typeface="Calibri"/>
              </a:rPr>
              <a:t> have a well-defined action, so we will </a:t>
            </a:r>
            <a:r>
              <a:rPr b="1" i="0" lang="en-US" sz="2400">
                <a:solidFill>
                  <a:schemeClr val="dk1"/>
                </a:solidFill>
                <a:latin typeface="Calibri"/>
                <a:ea typeface="Calibri"/>
                <a:cs typeface="Calibri"/>
                <a:sym typeface="Calibri"/>
              </a:rPr>
              <a:t>lift </a:t>
            </a:r>
            <a:r>
              <a:rPr b="0" i="0" lang="en-US" sz="2400">
                <a:solidFill>
                  <a:schemeClr val="dk1"/>
                </a:solidFill>
                <a:latin typeface="Calibri"/>
                <a:ea typeface="Calibri"/>
                <a:cs typeface="Calibri"/>
                <a:sym typeface="Calibri"/>
              </a:rPr>
              <a:t>our theory (and compactify later) to an 11D string theory, known as </a:t>
            </a:r>
            <a:r>
              <a:rPr b="1" i="0" lang="en-US" sz="2400">
                <a:solidFill>
                  <a:schemeClr val="dk1"/>
                </a:solidFill>
                <a:latin typeface="Calibri"/>
                <a:ea typeface="Calibri"/>
                <a:cs typeface="Calibri"/>
                <a:sym typeface="Calibri"/>
              </a:rPr>
              <a:t>M-theory</a:t>
            </a:r>
            <a:r>
              <a:rPr b="0" i="0" lang="en-US" sz="2400">
                <a:solidFill>
                  <a:schemeClr val="dk1"/>
                </a:solidFill>
                <a:latin typeface="Calibri"/>
                <a:ea typeface="Calibri"/>
                <a:cs typeface="Calibri"/>
                <a:sym typeface="Calibri"/>
              </a:rPr>
              <a:t>, which does have a well-defined action.</a:t>
            </a:r>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The metric in this case is given by: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pic>
        <p:nvPicPr>
          <p:cNvPr descr="A picture containing text, book&#10;&#10;Description automatically generated" id="326" name="Google Shape;326;g22b56220786_0_48"/>
          <p:cNvPicPr preferRelativeResize="0"/>
          <p:nvPr/>
        </p:nvPicPr>
        <p:blipFill rotWithShape="1">
          <a:blip r:embed="rId3">
            <a:alphaModFix/>
          </a:blip>
          <a:srcRect b="0" l="31749" r="22907" t="0"/>
          <a:stretch/>
        </p:blipFill>
        <p:spPr>
          <a:xfrm>
            <a:off x="2" y="1587"/>
            <a:ext cx="6101291" cy="6856413"/>
          </a:xfrm>
          <a:custGeom>
            <a:rect b="b" l="l" r="r" t="t"/>
            <a:pathLst>
              <a:path extrusionOk="0" h="6856413" w="6649908">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pic>
        <p:nvPicPr>
          <p:cNvPr id="327" name="Google Shape;327;g22b56220786_0_48"/>
          <p:cNvPicPr preferRelativeResize="0"/>
          <p:nvPr>
            <p:ph idx="1" type="body"/>
          </p:nvPr>
        </p:nvPicPr>
        <p:blipFill rotWithShape="1">
          <a:blip r:embed="rId4">
            <a:alphaModFix/>
          </a:blip>
          <a:srcRect b="0" l="0" r="0" t="0"/>
          <a:stretch/>
        </p:blipFill>
        <p:spPr>
          <a:xfrm>
            <a:off x="7315330" y="1060320"/>
            <a:ext cx="3267000" cy="647700"/>
          </a:xfrm>
          <a:prstGeom prst="rect">
            <a:avLst/>
          </a:prstGeom>
          <a:noFill/>
          <a:ln>
            <a:noFill/>
          </a:ln>
        </p:spPr>
      </p:pic>
      <p:pic>
        <p:nvPicPr>
          <p:cNvPr descr="A picture containing text, sign&#10;&#10;Description automatically generated" id="328" name="Google Shape;328;g22b56220786_0_48"/>
          <p:cNvPicPr preferRelativeResize="0"/>
          <p:nvPr/>
        </p:nvPicPr>
        <p:blipFill rotWithShape="1">
          <a:blip r:embed="rId5">
            <a:alphaModFix/>
          </a:blip>
          <a:srcRect b="0" l="0" r="0" t="0"/>
          <a:stretch/>
        </p:blipFill>
        <p:spPr>
          <a:xfrm>
            <a:off x="1801325" y="4148663"/>
            <a:ext cx="9658348" cy="1552575"/>
          </a:xfrm>
          <a:prstGeom prst="rect">
            <a:avLst/>
          </a:prstGeom>
          <a:noFill/>
          <a:ln>
            <a:noFill/>
          </a:ln>
        </p:spPr>
      </p:pic>
      <p:sp>
        <p:nvSpPr>
          <p:cNvPr id="329" name="Google Shape;329;g22b56220786_0_48"/>
          <p:cNvSpPr/>
          <p:nvPr/>
        </p:nvSpPr>
        <p:spPr>
          <a:xfrm>
            <a:off x="6171211" y="1793"/>
            <a:ext cx="5936400" cy="64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The </a:t>
            </a:r>
            <a:r>
              <a:rPr b="1" i="0" lang="en-US" sz="2400">
                <a:solidFill>
                  <a:schemeClr val="dk1"/>
                </a:solidFill>
                <a:latin typeface="Calibri"/>
                <a:ea typeface="Calibri"/>
                <a:cs typeface="Calibri"/>
                <a:sym typeface="Calibri"/>
              </a:rPr>
              <a:t>multiplet </a:t>
            </a:r>
            <a:r>
              <a:rPr b="0" i="0" lang="en-US" sz="2400">
                <a:solidFill>
                  <a:schemeClr val="dk1"/>
                </a:solidFill>
                <a:latin typeface="Calibri"/>
                <a:ea typeface="Calibri"/>
                <a:cs typeface="Calibri"/>
                <a:sym typeface="Calibri"/>
              </a:rPr>
              <a:t>or</a:t>
            </a:r>
            <a:r>
              <a:rPr b="1" i="0" lang="en-US" sz="2400">
                <a:solidFill>
                  <a:schemeClr val="dk1"/>
                </a:solidFill>
                <a:latin typeface="Calibri"/>
                <a:ea typeface="Calibri"/>
                <a:cs typeface="Calibri"/>
                <a:sym typeface="Calibri"/>
              </a:rPr>
              <a:t> grouping</a:t>
            </a:r>
            <a:r>
              <a:rPr b="0" i="0" lang="en-US" sz="2400">
                <a:solidFill>
                  <a:schemeClr val="dk1"/>
                </a:solidFill>
                <a:latin typeface="Calibri"/>
                <a:ea typeface="Calibri"/>
                <a:cs typeface="Calibri"/>
                <a:sym typeface="Calibri"/>
              </a:rPr>
              <a:t> of fields in M-theory is given by:</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With these fields we can compute the quantum correction to the metric as the path integrals of the fields over the 11D space: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22b56220786_0_55"/>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 letter&#10;&#10;Description automatically generated" id="335" name="Google Shape;335;g22b56220786_0_55"/>
          <p:cNvPicPr preferRelativeResize="0"/>
          <p:nvPr>
            <p:ph idx="1" type="body"/>
          </p:nvPr>
        </p:nvPicPr>
        <p:blipFill rotWithShape="1">
          <a:blip r:embed="rId3">
            <a:alphaModFix/>
          </a:blip>
          <a:srcRect b="0" l="0" r="0" t="0"/>
          <a:stretch/>
        </p:blipFill>
        <p:spPr>
          <a:xfrm>
            <a:off x="98722" y="1897461"/>
            <a:ext cx="7098300" cy="1376400"/>
          </a:xfrm>
          <a:prstGeom prst="rect">
            <a:avLst/>
          </a:prstGeom>
          <a:noFill/>
          <a:ln>
            <a:noFill/>
          </a:ln>
        </p:spPr>
      </p:pic>
      <p:pic>
        <p:nvPicPr>
          <p:cNvPr descr="A picture containing text&#10;&#10;Description automatically generated" id="336" name="Google Shape;336;g22b56220786_0_55"/>
          <p:cNvPicPr preferRelativeResize="0"/>
          <p:nvPr/>
        </p:nvPicPr>
        <p:blipFill rotWithShape="1">
          <a:blip r:embed="rId4">
            <a:alphaModFix/>
          </a:blip>
          <a:srcRect b="1814" l="0" r="0" t="5118"/>
          <a:stretch/>
        </p:blipFill>
        <p:spPr>
          <a:xfrm>
            <a:off x="7199440" y="10"/>
            <a:ext cx="4992560" cy="6857991"/>
          </a:xfrm>
          <a:prstGeom prst="rect">
            <a:avLst/>
          </a:prstGeom>
          <a:noFill/>
          <a:ln>
            <a:noFill/>
          </a:ln>
        </p:spPr>
      </p:pic>
      <p:pic>
        <p:nvPicPr>
          <p:cNvPr id="337" name="Google Shape;337;g22b56220786_0_55"/>
          <p:cNvPicPr preferRelativeResize="0"/>
          <p:nvPr/>
        </p:nvPicPr>
        <p:blipFill rotWithShape="1">
          <a:blip r:embed="rId5">
            <a:alphaModFix/>
          </a:blip>
          <a:srcRect b="0" l="0" r="0" t="0"/>
          <a:stretch/>
        </p:blipFill>
        <p:spPr>
          <a:xfrm>
            <a:off x="343942" y="4816634"/>
            <a:ext cx="11048998" cy="1209675"/>
          </a:xfrm>
          <a:prstGeom prst="rect">
            <a:avLst/>
          </a:prstGeom>
          <a:noFill/>
          <a:ln>
            <a:noFill/>
          </a:ln>
        </p:spPr>
      </p:pic>
      <p:sp>
        <p:nvSpPr>
          <p:cNvPr id="338" name="Google Shape;338;g22b56220786_0_55"/>
          <p:cNvSpPr/>
          <p:nvPr/>
        </p:nvSpPr>
        <p:spPr>
          <a:xfrm>
            <a:off x="8372" y="108741"/>
            <a:ext cx="7273200" cy="633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It turns out, because of the </a:t>
            </a:r>
            <a:r>
              <a:rPr b="1" i="0" lang="en-US" sz="2400">
                <a:solidFill>
                  <a:schemeClr val="dk1"/>
                </a:solidFill>
                <a:latin typeface="Calibri"/>
                <a:ea typeface="Calibri"/>
                <a:cs typeface="Calibri"/>
                <a:sym typeface="Calibri"/>
              </a:rPr>
              <a:t>shift-structure</a:t>
            </a:r>
            <a:r>
              <a:rPr b="0" i="0" lang="en-US" sz="2400">
                <a:solidFill>
                  <a:schemeClr val="dk1"/>
                </a:solidFill>
                <a:latin typeface="Calibri"/>
                <a:ea typeface="Calibri"/>
                <a:cs typeface="Calibri"/>
                <a:sym typeface="Calibri"/>
              </a:rPr>
              <a:t> of the Glauber-Sudarshan states, these path integrals fall under a general class of Feynman integrals, known as </a:t>
            </a:r>
            <a:r>
              <a:rPr b="1" i="0" lang="en-US" sz="2400">
                <a:solidFill>
                  <a:schemeClr val="dk1"/>
                </a:solidFill>
                <a:latin typeface="Calibri"/>
                <a:ea typeface="Calibri"/>
                <a:cs typeface="Calibri"/>
                <a:sym typeface="Calibri"/>
              </a:rPr>
              <a:t>nodal</a:t>
            </a:r>
            <a:r>
              <a:rPr b="0" i="0" lang="en-US" sz="2400">
                <a:solidFill>
                  <a:schemeClr val="dk1"/>
                </a:solidFill>
                <a:latin typeface="Calibri"/>
                <a:ea typeface="Calibri"/>
                <a:cs typeface="Calibri"/>
                <a:sym typeface="Calibri"/>
              </a:rPr>
              <a:t> diagrams, and the quantity can be expressed as:</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Going through with this computation gives the </a:t>
            </a:r>
            <a:r>
              <a:rPr b="1" i="0" lang="en-US" sz="2400">
                <a:solidFill>
                  <a:schemeClr val="dk1"/>
                </a:solidFill>
                <a:latin typeface="Calibri"/>
                <a:ea typeface="Calibri"/>
                <a:cs typeface="Calibri"/>
                <a:sym typeface="Calibri"/>
              </a:rPr>
              <a:t>quantum correction</a:t>
            </a:r>
            <a:r>
              <a:rPr b="0" i="0" lang="en-US" sz="2400">
                <a:solidFill>
                  <a:schemeClr val="dk1"/>
                </a:solidFill>
                <a:latin typeface="Calibri"/>
                <a:ea typeface="Calibri"/>
                <a:cs typeface="Calibri"/>
                <a:sym typeface="Calibri"/>
              </a:rPr>
              <a:t> to the metric 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descr="A picture containing text&#10;&#10;Description automatically generated" id="343" name="Google Shape;343;g22b56220786_0_63"/>
          <p:cNvPicPr preferRelativeResize="0"/>
          <p:nvPr/>
        </p:nvPicPr>
        <p:blipFill rotWithShape="1">
          <a:blip r:embed="rId3">
            <a:alphaModFix/>
          </a:blip>
          <a:srcRect b="-9" l="0" r="0" t="2714"/>
          <a:stretch/>
        </p:blipFill>
        <p:spPr>
          <a:xfrm>
            <a:off x="2" y="1587"/>
            <a:ext cx="6101291" cy="6856413"/>
          </a:xfrm>
          <a:custGeom>
            <a:rect b="b" l="l" r="r" t="t"/>
            <a:pathLst>
              <a:path extrusionOk="0" h="6856413" w="6649908">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pic>
        <p:nvPicPr>
          <p:cNvPr descr="Diagram&#10;&#10;Description automatically generated" id="344" name="Google Shape;344;g22b56220786_0_63"/>
          <p:cNvPicPr preferRelativeResize="0"/>
          <p:nvPr>
            <p:ph idx="1" type="body"/>
          </p:nvPr>
        </p:nvPicPr>
        <p:blipFill rotWithShape="1">
          <a:blip r:embed="rId4">
            <a:alphaModFix/>
          </a:blip>
          <a:srcRect b="0" l="0" r="0" t="0"/>
          <a:stretch/>
        </p:blipFill>
        <p:spPr>
          <a:xfrm>
            <a:off x="5727856" y="1975287"/>
            <a:ext cx="6307800" cy="1011900"/>
          </a:xfrm>
          <a:prstGeom prst="rect">
            <a:avLst/>
          </a:prstGeom>
          <a:noFill/>
          <a:ln>
            <a:noFill/>
          </a:ln>
        </p:spPr>
      </p:pic>
      <p:sp>
        <p:nvSpPr>
          <p:cNvPr id="345" name="Google Shape;345;g22b56220786_0_63"/>
          <p:cNvSpPr/>
          <p:nvPr/>
        </p:nvSpPr>
        <p:spPr>
          <a:xfrm>
            <a:off x="6184579" y="309267"/>
            <a:ext cx="5923200" cy="609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It turns out that the first piece of this expression is exactly the </a:t>
            </a:r>
            <a:r>
              <a:rPr b="1" i="0" lang="en-US" sz="2400">
                <a:solidFill>
                  <a:schemeClr val="dk1"/>
                </a:solidFill>
                <a:latin typeface="Calibri"/>
                <a:ea typeface="Calibri"/>
                <a:cs typeface="Calibri"/>
                <a:sym typeface="Calibri"/>
              </a:rPr>
              <a:t>integral form</a:t>
            </a:r>
            <a:r>
              <a:rPr b="0" i="0" lang="en-US" sz="2400">
                <a:solidFill>
                  <a:schemeClr val="dk1"/>
                </a:solidFill>
                <a:latin typeface="Calibri"/>
                <a:ea typeface="Calibri"/>
                <a:cs typeface="Calibri"/>
                <a:sym typeface="Calibri"/>
              </a:rPr>
              <a:t> of the cosmological constant:</a:t>
            </a:r>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t/>
            </a:r>
            <a:endParaRPr b="0" i="0" sz="24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400"/>
              <a:buFont typeface="NTR"/>
              <a:buNone/>
            </a:pPr>
            <a:r>
              <a:rPr b="0" i="0" lang="en-US" sz="2400">
                <a:solidFill>
                  <a:schemeClr val="dk1"/>
                </a:solidFill>
                <a:latin typeface="Calibri"/>
                <a:ea typeface="Calibri"/>
                <a:cs typeface="Calibri"/>
                <a:sym typeface="Calibri"/>
              </a:rPr>
              <a:t>Being that this quantity is </a:t>
            </a:r>
            <a:r>
              <a:rPr b="1" i="0" lang="en-US" sz="2400">
                <a:solidFill>
                  <a:schemeClr val="dk1"/>
                </a:solidFill>
                <a:latin typeface="Calibri"/>
                <a:ea typeface="Calibri"/>
                <a:cs typeface="Calibri"/>
                <a:sym typeface="Calibri"/>
              </a:rPr>
              <a:t>positive definite</a:t>
            </a:r>
            <a:r>
              <a:rPr b="0" i="0" lang="en-US" sz="2400">
                <a:solidFill>
                  <a:schemeClr val="dk1"/>
                </a:solidFill>
                <a:latin typeface="Calibri"/>
                <a:ea typeface="Calibri"/>
                <a:cs typeface="Calibri"/>
                <a:sym typeface="Calibri"/>
              </a:rPr>
              <a:t>, we recover the right sign for the cosmological constant, and thus see that we can have de Sitter solutions as coming from </a:t>
            </a:r>
            <a:r>
              <a:rPr b="1" i="0" lang="en-US" sz="2400">
                <a:solidFill>
                  <a:schemeClr val="dk1"/>
                </a:solidFill>
                <a:latin typeface="Calibri"/>
                <a:ea typeface="Calibri"/>
                <a:cs typeface="Calibri"/>
                <a:sym typeface="Calibri"/>
              </a:rPr>
              <a:t>type II string compactifications</a:t>
            </a:r>
            <a:r>
              <a:rPr b="0" i="0" lang="en-US" sz="2400">
                <a:solidFill>
                  <a:schemeClr val="dk1"/>
                </a:solidFill>
                <a:latin typeface="Calibri"/>
                <a:ea typeface="Calibri"/>
                <a:cs typeface="Calibri"/>
                <a:sym typeface="Calibri"/>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758965" y="305811"/>
            <a:ext cx="10134600" cy="641127"/>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dk2"/>
              </a:buClr>
              <a:buSzPts val="3200"/>
              <a:buFont typeface="Arial"/>
              <a:buNone/>
            </a:pPr>
            <a:r>
              <a:rPr lang="en-US"/>
              <a:t>Why use string theory?</a:t>
            </a:r>
            <a:endParaRPr/>
          </a:p>
        </p:txBody>
      </p:sp>
      <p:sp>
        <p:nvSpPr>
          <p:cNvPr id="143" name="Google Shape;143;p3"/>
          <p:cNvSpPr txBox="1"/>
          <p:nvPr>
            <p:ph idx="1" type="body"/>
          </p:nvPr>
        </p:nvSpPr>
        <p:spPr>
          <a:xfrm>
            <a:off x="881647" y="1279587"/>
            <a:ext cx="10134600" cy="907974"/>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Physics is the study of interactions and phenomena at different length scales. At shorter length scales we have the quantum sector (QFT), while at higher scales we have the classical sector (GR):</a:t>
            </a:r>
            <a:endParaRPr/>
          </a:p>
        </p:txBody>
      </p:sp>
      <p:pic>
        <p:nvPicPr>
          <p:cNvPr descr="Shape, rectangle&#10;&#10;Description automatically generated" id="144" name="Google Shape;144;p3"/>
          <p:cNvPicPr preferRelativeResize="0"/>
          <p:nvPr/>
        </p:nvPicPr>
        <p:blipFill rotWithShape="1">
          <a:blip r:embed="rId3">
            <a:alphaModFix/>
          </a:blip>
          <a:srcRect b="0" l="0" r="0" t="0"/>
          <a:stretch/>
        </p:blipFill>
        <p:spPr>
          <a:xfrm>
            <a:off x="1606009" y="2292294"/>
            <a:ext cx="8573605" cy="721254"/>
          </a:xfrm>
          <a:prstGeom prst="rect">
            <a:avLst/>
          </a:prstGeom>
          <a:noFill/>
          <a:ln>
            <a:noFill/>
          </a:ln>
        </p:spPr>
      </p:pic>
      <p:pic>
        <p:nvPicPr>
          <p:cNvPr descr="Logo&#10;&#10;Description automatically generated" id="145" name="Google Shape;145;p3"/>
          <p:cNvPicPr preferRelativeResize="0"/>
          <p:nvPr/>
        </p:nvPicPr>
        <p:blipFill rotWithShape="1">
          <a:blip r:embed="rId4">
            <a:alphaModFix/>
          </a:blip>
          <a:srcRect b="0" l="0" r="0" t="0"/>
          <a:stretch/>
        </p:blipFill>
        <p:spPr>
          <a:xfrm>
            <a:off x="7269466" y="2374611"/>
            <a:ext cx="1295597" cy="1305378"/>
          </a:xfrm>
          <a:prstGeom prst="rect">
            <a:avLst/>
          </a:prstGeom>
          <a:noFill/>
          <a:ln>
            <a:noFill/>
          </a:ln>
        </p:spPr>
      </p:pic>
      <p:pic>
        <p:nvPicPr>
          <p:cNvPr id="146" name="Google Shape;146;p3"/>
          <p:cNvPicPr preferRelativeResize="0"/>
          <p:nvPr/>
        </p:nvPicPr>
        <p:blipFill rotWithShape="1">
          <a:blip r:embed="rId5">
            <a:alphaModFix/>
          </a:blip>
          <a:srcRect b="0" l="0" r="0" t="0"/>
          <a:stretch/>
        </p:blipFill>
        <p:spPr>
          <a:xfrm>
            <a:off x="1278029" y="2546569"/>
            <a:ext cx="1832590" cy="1137900"/>
          </a:xfrm>
          <a:prstGeom prst="rect">
            <a:avLst/>
          </a:prstGeom>
          <a:noFill/>
          <a:ln>
            <a:noFill/>
          </a:ln>
        </p:spPr>
      </p:pic>
      <p:sp>
        <p:nvSpPr>
          <p:cNvPr id="147" name="Google Shape;147;p3"/>
          <p:cNvSpPr txBox="1"/>
          <p:nvPr/>
        </p:nvSpPr>
        <p:spPr>
          <a:xfrm>
            <a:off x="704007" y="3681876"/>
            <a:ext cx="10721946"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It is often the case that low length scale theories (high energy scale) do not directly affect the features high length scale theories (or vice versa).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This means we cannot use one theory defined at one energy scale to describe phenomena at another; there is no scale consistency. The inconsistency of QFT and GR with coincident scales is known as the problem of </a:t>
            </a:r>
            <a:r>
              <a:rPr b="1" i="1" lang="en-US" sz="1800">
                <a:solidFill>
                  <a:schemeClr val="dk1"/>
                </a:solidFill>
                <a:latin typeface="Arial"/>
                <a:ea typeface="Arial"/>
                <a:cs typeface="Arial"/>
                <a:sym typeface="Arial"/>
              </a:rPr>
              <a:t>quantum gravity</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String theory is what is known as an </a:t>
            </a:r>
            <a:r>
              <a:rPr b="1" i="1" lang="en-US" sz="1800">
                <a:solidFill>
                  <a:schemeClr val="dk1"/>
                </a:solidFill>
                <a:latin typeface="Arial"/>
                <a:ea typeface="Arial"/>
                <a:cs typeface="Arial"/>
                <a:sym typeface="Arial"/>
              </a:rPr>
              <a:t>ultraviolet</a:t>
            </a:r>
            <a:r>
              <a:rPr lang="en-US" sz="1800">
                <a:solidFill>
                  <a:schemeClr val="dk1"/>
                </a:solidFill>
                <a:latin typeface="Arial"/>
                <a:ea typeface="Arial"/>
                <a:cs typeface="Arial"/>
                <a:sym typeface="Arial"/>
              </a:rPr>
              <a:t> complete theory and so if it is the correct theory, it gives us a consistent quantum theory of gravity valid at </a:t>
            </a:r>
            <a:r>
              <a:rPr b="1" i="1" lang="en-US" sz="1800">
                <a:solidFill>
                  <a:schemeClr val="dk1"/>
                </a:solidFill>
                <a:latin typeface="Arial"/>
                <a:ea typeface="Arial"/>
                <a:cs typeface="Arial"/>
                <a:sym typeface="Arial"/>
              </a:rPr>
              <a:t>all </a:t>
            </a:r>
            <a:r>
              <a:rPr lang="en-US" sz="1800">
                <a:solidFill>
                  <a:schemeClr val="dk1"/>
                </a:solidFill>
                <a:latin typeface="Arial"/>
                <a:ea typeface="Arial"/>
                <a:cs typeface="Arial"/>
                <a:sym typeface="Arial"/>
              </a:rPr>
              <a:t>energy scales.</a:t>
            </a:r>
            <a:endParaRPr b="1" i="1"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758965" y="305811"/>
            <a:ext cx="10134600" cy="641127"/>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dk2"/>
              </a:buClr>
              <a:buSzPts val="3200"/>
              <a:buFont typeface="Arial"/>
              <a:buNone/>
            </a:pPr>
            <a:r>
              <a:rPr lang="en-US"/>
              <a:t>Why use string theory?</a:t>
            </a:r>
            <a:endParaRPr/>
          </a:p>
        </p:txBody>
      </p:sp>
      <p:sp>
        <p:nvSpPr>
          <p:cNvPr id="153" name="Google Shape;153;p4"/>
          <p:cNvSpPr txBox="1"/>
          <p:nvPr>
            <p:ph idx="1" type="body"/>
          </p:nvPr>
        </p:nvSpPr>
        <p:spPr>
          <a:xfrm>
            <a:off x="727966" y="1125906"/>
            <a:ext cx="10134600" cy="4878057"/>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0000"/>
              </a:lnSpc>
              <a:spcBef>
                <a:spcPts val="0"/>
              </a:spcBef>
              <a:spcAft>
                <a:spcPts val="0"/>
              </a:spcAft>
              <a:buClr>
                <a:schemeClr val="dk2"/>
              </a:buClr>
              <a:buSzPct val="100000"/>
              <a:buFont typeface="Arial"/>
              <a:buNone/>
            </a:pPr>
            <a:r>
              <a:rPr lang="en-US"/>
              <a:t>" Energy scale self-consistency is great, but I have heard the string theory is wrong, so why bother?" you might ask yourself. </a:t>
            </a:r>
            <a:endParaRPr/>
          </a:p>
          <a:p>
            <a:pPr indent="0" lvl="0" marL="0" rtl="0" algn="l">
              <a:lnSpc>
                <a:spcPct val="110000"/>
              </a:lnSpc>
              <a:spcBef>
                <a:spcPts val="1000"/>
              </a:spcBef>
              <a:spcAft>
                <a:spcPts val="0"/>
              </a:spcAft>
              <a:buClr>
                <a:schemeClr val="dk2"/>
              </a:buClr>
              <a:buSzPct val="100000"/>
              <a:buFont typeface="Arial"/>
              <a:buNone/>
            </a:pPr>
            <a:r>
              <a:rPr lang="en-US"/>
              <a:t>String theory is a self-consistent theory which is a candidate to describe physics at all scales: a </a:t>
            </a:r>
            <a:r>
              <a:rPr b="1" i="1" lang="en-US"/>
              <a:t>unified</a:t>
            </a:r>
            <a:r>
              <a:rPr lang="en-US"/>
              <a:t> theory. Although it has this property, currently the formulation does not reproduce phenomena seen in nature.</a:t>
            </a:r>
            <a:endParaRPr/>
          </a:p>
          <a:p>
            <a:pPr indent="0" lvl="0" marL="0" rtl="0" algn="l">
              <a:lnSpc>
                <a:spcPct val="110000"/>
              </a:lnSpc>
              <a:spcBef>
                <a:spcPts val="1000"/>
              </a:spcBef>
              <a:spcAft>
                <a:spcPts val="0"/>
              </a:spcAft>
              <a:buClr>
                <a:srgbClr val="FF0000"/>
              </a:buClr>
              <a:buSzPct val="100000"/>
              <a:buFont typeface="Arial"/>
              <a:buNone/>
            </a:pPr>
            <a:r>
              <a:rPr b="1" lang="en-US">
                <a:solidFill>
                  <a:srgbClr val="FF0000"/>
                </a:solidFill>
              </a:rPr>
              <a:t>Remark:</a:t>
            </a:r>
            <a:r>
              <a:rPr b="1" lang="en-US"/>
              <a:t> </a:t>
            </a:r>
            <a:r>
              <a:rPr lang="en-US"/>
              <a:t>Many of our theories which </a:t>
            </a:r>
            <a:r>
              <a:rPr i="1" lang="en-US"/>
              <a:t>do </a:t>
            </a:r>
            <a:r>
              <a:rPr lang="en-US"/>
              <a:t>reproduce properties of nature such as QFT or GR reveal many flaws under closer inspection:</a:t>
            </a:r>
            <a:endParaRPr/>
          </a:p>
          <a:p>
            <a:pPr indent="-342900" lvl="0" marL="342900" rtl="0" algn="l">
              <a:lnSpc>
                <a:spcPct val="110000"/>
              </a:lnSpc>
              <a:spcBef>
                <a:spcPts val="1000"/>
              </a:spcBef>
              <a:spcAft>
                <a:spcPts val="0"/>
              </a:spcAft>
              <a:buClr>
                <a:schemeClr val="dk2"/>
              </a:buClr>
              <a:buSzPct val="100000"/>
              <a:buFont typeface="Arial"/>
              <a:buChar char="•"/>
            </a:pPr>
            <a:r>
              <a:rPr lang="en-US"/>
              <a:t>The spacetime surfaces in general relativity (3 spatial directions and 1 temporal one) have singularities defined on them which come from energy sources. These singularities are </a:t>
            </a:r>
            <a:r>
              <a:rPr b="1" i="1" lang="en-US"/>
              <a:t>inevitable </a:t>
            </a:r>
            <a:r>
              <a:rPr lang="en-US"/>
              <a:t>due to theorems developed by Penrose &amp; Hawking</a:t>
            </a:r>
            <a:endParaRPr/>
          </a:p>
          <a:p>
            <a:pPr indent="-342900" lvl="0" marL="342900" rtl="0" algn="l">
              <a:lnSpc>
                <a:spcPct val="110000"/>
              </a:lnSpc>
              <a:spcBef>
                <a:spcPts val="1000"/>
              </a:spcBef>
              <a:spcAft>
                <a:spcPts val="0"/>
              </a:spcAft>
              <a:buClr>
                <a:schemeClr val="dk2"/>
              </a:buClr>
              <a:buSzPct val="100000"/>
              <a:buFont typeface="Arial"/>
              <a:buChar char="•"/>
            </a:pPr>
            <a:r>
              <a:rPr lang="en-US"/>
              <a:t>The perturbative Feynman interaction diagrams in QFT scale as n! meaning perturbation theory fails for higher order diagrams.</a:t>
            </a:r>
            <a:endParaRPr/>
          </a:p>
          <a:p>
            <a:pPr indent="0" lvl="0" marL="0" rtl="0" algn="l">
              <a:lnSpc>
                <a:spcPct val="110000"/>
              </a:lnSpc>
              <a:spcBef>
                <a:spcPts val="1000"/>
              </a:spcBef>
              <a:spcAft>
                <a:spcPts val="0"/>
              </a:spcAft>
              <a:buClr>
                <a:schemeClr val="dk2"/>
              </a:buClr>
              <a:buSzPct val="100000"/>
              <a:buFont typeface="Arial"/>
              <a:buNone/>
            </a:pPr>
            <a:r>
              <a:rPr lang="en-US"/>
              <a:t>String theory, although currently not agreeing with nature, does not run into any of the issues of the theories mentioned above and thus, it shall be used!</a:t>
            </a:r>
            <a:endParaRPr/>
          </a:p>
        </p:txBody>
      </p:sp>
      <p:pic>
        <p:nvPicPr>
          <p:cNvPr id="154" name="Google Shape;154;p4"/>
          <p:cNvPicPr preferRelativeResize="0"/>
          <p:nvPr/>
        </p:nvPicPr>
        <p:blipFill rotWithShape="1">
          <a:blip r:embed="rId3">
            <a:alphaModFix/>
          </a:blip>
          <a:srcRect b="0" l="0" r="0" t="0"/>
          <a:stretch/>
        </p:blipFill>
        <p:spPr>
          <a:xfrm>
            <a:off x="10438912" y="5190662"/>
            <a:ext cx="1443318" cy="1432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5"/>
          <p:cNvSpPr/>
          <p:nvPr/>
        </p:nvSpPr>
        <p:spPr>
          <a:xfrm>
            <a:off x="0" y="0"/>
            <a:ext cx="7620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5"/>
          <p:cNvSpPr/>
          <p:nvPr/>
        </p:nvSpPr>
        <p:spPr>
          <a:xfrm>
            <a:off x="153081" y="159026"/>
            <a:ext cx="7313839" cy="65427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5"/>
          <p:cNvSpPr txBox="1"/>
          <p:nvPr>
            <p:ph type="title"/>
          </p:nvPr>
        </p:nvSpPr>
        <p:spPr>
          <a:xfrm>
            <a:off x="1077426" y="723901"/>
            <a:ext cx="5465148" cy="1288884"/>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chemeClr val="dk2"/>
              </a:buClr>
              <a:buSzPts val="3200"/>
              <a:buFont typeface="Arial"/>
              <a:buNone/>
            </a:pPr>
            <a:r>
              <a:rPr lang="en-US"/>
              <a:t>de Sitter space and compactification </a:t>
            </a:r>
            <a:endParaRPr/>
          </a:p>
        </p:txBody>
      </p:sp>
      <p:sp>
        <p:nvSpPr>
          <p:cNvPr id="163" name="Google Shape;163;p5"/>
          <p:cNvSpPr txBox="1"/>
          <p:nvPr>
            <p:ph idx="1" type="body"/>
          </p:nvPr>
        </p:nvSpPr>
        <p:spPr>
          <a:xfrm>
            <a:off x="982176" y="2739349"/>
            <a:ext cx="5791720" cy="3770308"/>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2"/>
              </a:buClr>
              <a:buSzPts val="1100"/>
              <a:buFont typeface="Arial"/>
              <a:buNone/>
            </a:pPr>
            <a:r>
              <a:rPr lang="en-US" sz="1100"/>
              <a:t>We live in a 3+1D universe which has </a:t>
            </a:r>
            <a:r>
              <a:rPr b="1" i="1" lang="en-US" sz="1100"/>
              <a:t>nearly-vanishing positive curvature</a:t>
            </a:r>
            <a:r>
              <a:rPr lang="en-US" sz="1100"/>
              <a:t> and </a:t>
            </a:r>
            <a:r>
              <a:rPr b="1" i="1" lang="en-US" sz="1100"/>
              <a:t>expands.</a:t>
            </a:r>
            <a:r>
              <a:rPr lang="en-US" sz="1100"/>
              <a:t> A candidate with these properties is de Sitter space dS</a:t>
            </a:r>
            <a:r>
              <a:rPr baseline="-25000" lang="en-US" sz="1100"/>
              <a:t>4</a:t>
            </a:r>
            <a:r>
              <a:rPr lang="en-US" sz="1100"/>
              <a:t>, the Lorentzian analogue to the 4D 3-sphere in Riemann geometry. de Sitter space is what is known as a </a:t>
            </a:r>
            <a:r>
              <a:rPr b="1" i="1" lang="en-US" sz="1100"/>
              <a:t>homogeneous/vacuum </a:t>
            </a:r>
            <a:r>
              <a:rPr lang="en-US" sz="1100"/>
              <a:t>solution to the Einstein field equations (essentially a PDE where the solutions are different spacetimes).</a:t>
            </a:r>
            <a:endParaRPr/>
          </a:p>
          <a:p>
            <a:pPr indent="0" lvl="0" marL="0" rtl="0" algn="ctr">
              <a:lnSpc>
                <a:spcPct val="100000"/>
              </a:lnSpc>
              <a:spcBef>
                <a:spcPts val="1000"/>
              </a:spcBef>
              <a:spcAft>
                <a:spcPts val="0"/>
              </a:spcAft>
              <a:buClr>
                <a:schemeClr val="dk2"/>
              </a:buClr>
              <a:buSzPts val="1100"/>
              <a:buFont typeface="Arial"/>
              <a:buNone/>
            </a:pPr>
            <a:r>
              <a:rPr lang="en-US" sz="1100"/>
              <a:t>We consider type II string theory which is consistent in </a:t>
            </a:r>
            <a:r>
              <a:rPr b="1" i="1" lang="en-US" sz="1100"/>
              <a:t>9+1D</a:t>
            </a:r>
            <a:r>
              <a:rPr lang="en-US" sz="1100"/>
              <a:t>. We however live in a 3+1D universe, so how can we recover our universe from a higher dimensional theory? This is done by decomposing the higher dimensional space into a 3+1D piece (the external space we live in), and a 6D piece (the internal space). We then take the 6D piece to vanish in size, which is known as </a:t>
            </a:r>
            <a:r>
              <a:rPr b="1" i="1" lang="en-US" sz="1100"/>
              <a:t>compactification</a:t>
            </a:r>
            <a:r>
              <a:rPr lang="en-US" sz="1100"/>
              <a:t>. </a:t>
            </a:r>
            <a:endParaRPr/>
          </a:p>
          <a:p>
            <a:pPr indent="0" lvl="0" marL="0" rtl="0" algn="ctr">
              <a:lnSpc>
                <a:spcPct val="100000"/>
              </a:lnSpc>
              <a:spcBef>
                <a:spcPts val="1000"/>
              </a:spcBef>
              <a:spcAft>
                <a:spcPts val="0"/>
              </a:spcAft>
              <a:buClr>
                <a:schemeClr val="dk2"/>
              </a:buClr>
              <a:buSzPts val="1100"/>
              <a:buFont typeface="Arial"/>
              <a:buNone/>
            </a:pPr>
            <a:br>
              <a:rPr lang="en-US" sz="1100"/>
            </a:br>
            <a:r>
              <a:rPr lang="en-US" sz="1100"/>
              <a:t>"What am I listening to? I thought it was teatime." I hear you say. Let's look at some examples!</a:t>
            </a:r>
            <a:endParaRPr/>
          </a:p>
        </p:txBody>
      </p:sp>
      <p:pic>
        <p:nvPicPr>
          <p:cNvPr descr="A picture containing person&#10;&#10;Description automatically generated" id="164" name="Google Shape;164;p5"/>
          <p:cNvPicPr preferRelativeResize="0"/>
          <p:nvPr/>
        </p:nvPicPr>
        <p:blipFill rotWithShape="1">
          <a:blip r:embed="rId3">
            <a:alphaModFix/>
          </a:blip>
          <a:srcRect b="0" l="5222" r="5888" t="0"/>
          <a:stretch/>
        </p:blipFill>
        <p:spPr>
          <a:xfrm>
            <a:off x="7620000" y="10"/>
            <a:ext cx="4572000" cy="6857990"/>
          </a:xfrm>
          <a:prstGeom prst="rect">
            <a:avLst/>
          </a:prstGeom>
          <a:noFill/>
          <a:ln>
            <a:noFill/>
          </a:ln>
        </p:spPr>
      </p:pic>
      <p:grpSp>
        <p:nvGrpSpPr>
          <p:cNvPr id="165" name="Google Shape;165;p5"/>
          <p:cNvGrpSpPr/>
          <p:nvPr/>
        </p:nvGrpSpPr>
        <p:grpSpPr>
          <a:xfrm>
            <a:off x="3376258" y="2296277"/>
            <a:ext cx="867485" cy="163226"/>
            <a:chOff x="8910933" y="1837414"/>
            <a:chExt cx="867485" cy="163226"/>
          </a:xfrm>
        </p:grpSpPr>
        <p:sp>
          <p:nvSpPr>
            <p:cNvPr id="166" name="Google Shape;166;p5"/>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67" name="Google Shape;167;p5"/>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168" name="Google Shape;168;p5"/>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6"/>
          <p:cNvSpPr txBox="1"/>
          <p:nvPr>
            <p:ph idx="1" type="body"/>
          </p:nvPr>
        </p:nvSpPr>
        <p:spPr>
          <a:xfrm>
            <a:off x="820197" y="1049291"/>
            <a:ext cx="10134600" cy="2659237"/>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Say we have some space </a:t>
            </a:r>
            <a:r>
              <a:rPr b="1" lang="en-US"/>
              <a:t>A</a:t>
            </a:r>
            <a:r>
              <a:rPr lang="en-US"/>
              <a:t> which we would like to decompose into the spaces </a:t>
            </a:r>
            <a:r>
              <a:rPr b="1" lang="en-US"/>
              <a:t>B</a:t>
            </a:r>
            <a:r>
              <a:rPr lang="en-US"/>
              <a:t> &amp; </a:t>
            </a:r>
            <a:r>
              <a:rPr b="1" lang="en-US"/>
              <a:t>C</a:t>
            </a:r>
            <a:r>
              <a:rPr lang="en-US"/>
              <a:t>, what is the simplest way to do this? Product spaces! </a:t>
            </a:r>
            <a:r>
              <a:rPr b="1" lang="en-US"/>
              <a:t>A = B x C</a:t>
            </a:r>
            <a:r>
              <a:rPr lang="en-US"/>
              <a:t>, but what does this mean?</a:t>
            </a:r>
            <a:endParaRPr b="1" i="1"/>
          </a:p>
          <a:p>
            <a:pPr indent="0" lvl="0" marL="0" rtl="0" algn="l">
              <a:lnSpc>
                <a:spcPct val="110000"/>
              </a:lnSpc>
              <a:spcBef>
                <a:spcPts val="1000"/>
              </a:spcBef>
              <a:spcAft>
                <a:spcPts val="0"/>
              </a:spcAft>
              <a:buClr>
                <a:schemeClr val="dk2"/>
              </a:buClr>
              <a:buSzPts val="2000"/>
              <a:buFont typeface="Arial"/>
              <a:buNone/>
            </a:pPr>
            <a:r>
              <a:rPr lang="en-US"/>
              <a:t>Recall that there are two ways to interpret this: at every point in B, we have a copy of C, or at every point in C we have a copy of B. </a:t>
            </a:r>
            <a:endParaRPr/>
          </a:p>
          <a:p>
            <a:pPr indent="0" lvl="0" marL="0" rtl="0" algn="l">
              <a:lnSpc>
                <a:spcPct val="110000"/>
              </a:lnSpc>
              <a:spcBef>
                <a:spcPts val="1000"/>
              </a:spcBef>
              <a:spcAft>
                <a:spcPts val="0"/>
              </a:spcAft>
              <a:buClr>
                <a:schemeClr val="dk2"/>
              </a:buClr>
              <a:buSzPts val="2000"/>
              <a:buFont typeface="Arial"/>
              <a:buNone/>
            </a:pPr>
            <a:r>
              <a:rPr lang="en-US"/>
              <a:t>This is less vague if we consider the space: </a:t>
            </a:r>
            <a:r>
              <a:rPr b="1" lang="en-US"/>
              <a:t>M = S</a:t>
            </a:r>
            <a:r>
              <a:rPr b="1" baseline="30000" lang="en-US"/>
              <a:t>1</a:t>
            </a:r>
            <a:r>
              <a:rPr b="1" lang="en-US"/>
              <a:t> x</a:t>
            </a:r>
            <a:r>
              <a:rPr b="1" lang="en-US">
                <a:solidFill>
                  <a:schemeClr val="dk1"/>
                </a:solidFill>
              </a:rPr>
              <a:t> I</a:t>
            </a:r>
            <a:r>
              <a:rPr lang="en-US">
                <a:solidFill>
                  <a:schemeClr val="dk1"/>
                </a:solidFill>
              </a:rPr>
              <a:t>. Here</a:t>
            </a:r>
            <a:r>
              <a:rPr b="1" lang="en-US">
                <a:solidFill>
                  <a:schemeClr val="dk1"/>
                </a:solidFill>
              </a:rPr>
              <a:t> S</a:t>
            </a:r>
            <a:r>
              <a:rPr b="1" baseline="30000" lang="en-US">
                <a:solidFill>
                  <a:schemeClr val="dk1"/>
                </a:solidFill>
              </a:rPr>
              <a:t>1</a:t>
            </a:r>
            <a:r>
              <a:rPr lang="en-US">
                <a:solidFill>
                  <a:schemeClr val="dk1"/>
                </a:solidFill>
              </a:rPr>
              <a:t> is the unit circle and </a:t>
            </a:r>
            <a:r>
              <a:rPr b="1" lang="en-US">
                <a:solidFill>
                  <a:schemeClr val="dk1"/>
                </a:solidFill>
              </a:rPr>
              <a:t>I </a:t>
            </a:r>
            <a:r>
              <a:rPr lang="en-US"/>
              <a:t>some finite subinterval of the real line </a:t>
            </a:r>
            <a:r>
              <a:rPr b="1" lang="en-US"/>
              <a:t>R</a:t>
            </a:r>
            <a:r>
              <a:rPr lang="en-US"/>
              <a:t>. Let's look at the two interpretations:</a:t>
            </a:r>
            <a:endParaRPr/>
          </a:p>
        </p:txBody>
      </p:sp>
      <p:pic>
        <p:nvPicPr>
          <p:cNvPr descr="Logo&#10;&#10;Description automatically generated" id="174" name="Google Shape;174;p6"/>
          <p:cNvPicPr preferRelativeResize="0"/>
          <p:nvPr/>
        </p:nvPicPr>
        <p:blipFill rotWithShape="1">
          <a:blip r:embed="rId3">
            <a:alphaModFix/>
          </a:blip>
          <a:srcRect b="0" l="0" r="0" t="0"/>
          <a:stretch/>
        </p:blipFill>
        <p:spPr>
          <a:xfrm>
            <a:off x="1574894" y="3787462"/>
            <a:ext cx="2743200" cy="991868"/>
          </a:xfrm>
          <a:prstGeom prst="rect">
            <a:avLst/>
          </a:prstGeom>
          <a:noFill/>
          <a:ln>
            <a:noFill/>
          </a:ln>
        </p:spPr>
      </p:pic>
      <p:pic>
        <p:nvPicPr>
          <p:cNvPr descr="Background pattern&#10;&#10;Description automatically generated" id="175" name="Google Shape;175;p6"/>
          <p:cNvPicPr preferRelativeResize="0"/>
          <p:nvPr/>
        </p:nvPicPr>
        <p:blipFill rotWithShape="1">
          <a:blip r:embed="rId4">
            <a:alphaModFix/>
          </a:blip>
          <a:srcRect b="0" l="0" r="0" t="0"/>
          <a:stretch/>
        </p:blipFill>
        <p:spPr>
          <a:xfrm>
            <a:off x="7499854" y="3631310"/>
            <a:ext cx="2464905" cy="1072985"/>
          </a:xfrm>
          <a:prstGeom prst="rect">
            <a:avLst/>
          </a:prstGeom>
          <a:noFill/>
          <a:ln>
            <a:noFill/>
          </a:ln>
        </p:spPr>
      </p:pic>
      <p:pic>
        <p:nvPicPr>
          <p:cNvPr descr="Shape, rectangle&#10;&#10;Description automatically generated" id="176" name="Google Shape;176;p6"/>
          <p:cNvPicPr preferRelativeResize="0"/>
          <p:nvPr/>
        </p:nvPicPr>
        <p:blipFill rotWithShape="1">
          <a:blip r:embed="rId5">
            <a:alphaModFix/>
          </a:blip>
          <a:srcRect b="0" l="0" r="0" t="0"/>
          <a:stretch/>
        </p:blipFill>
        <p:spPr>
          <a:xfrm>
            <a:off x="4315107" y="5467274"/>
            <a:ext cx="2743200" cy="1102355"/>
          </a:xfrm>
          <a:prstGeom prst="rect">
            <a:avLst/>
          </a:prstGeom>
          <a:noFill/>
          <a:ln>
            <a:noFill/>
          </a:ln>
        </p:spPr>
      </p:pic>
      <p:cxnSp>
        <p:nvCxnSpPr>
          <p:cNvPr id="177" name="Google Shape;177;p6"/>
          <p:cNvCxnSpPr/>
          <p:nvPr/>
        </p:nvCxnSpPr>
        <p:spPr>
          <a:xfrm>
            <a:off x="3041375" y="4880113"/>
            <a:ext cx="821635" cy="914400"/>
          </a:xfrm>
          <a:prstGeom prst="straightConnector1">
            <a:avLst/>
          </a:prstGeom>
          <a:noFill/>
          <a:ln cap="flat" cmpd="sng" w="9525">
            <a:solidFill>
              <a:srgbClr val="1500FF"/>
            </a:solidFill>
            <a:prstDash val="solid"/>
            <a:miter lim="800000"/>
            <a:headEnd len="sm" w="sm" type="none"/>
            <a:tailEnd len="med" w="med" type="triangle"/>
          </a:ln>
        </p:spPr>
      </p:cxnSp>
      <p:cxnSp>
        <p:nvCxnSpPr>
          <p:cNvPr id="178" name="Google Shape;178;p6"/>
          <p:cNvCxnSpPr/>
          <p:nvPr/>
        </p:nvCxnSpPr>
        <p:spPr>
          <a:xfrm flipH="1">
            <a:off x="7553740" y="4880111"/>
            <a:ext cx="768625" cy="841514"/>
          </a:xfrm>
          <a:prstGeom prst="straightConnector1">
            <a:avLst/>
          </a:prstGeom>
          <a:noFill/>
          <a:ln cap="flat" cmpd="sng" w="9525">
            <a:solidFill>
              <a:srgbClr val="1500FF"/>
            </a:solidFill>
            <a:prstDash val="solid"/>
            <a:miter lim="800000"/>
            <a:headEnd len="sm" w="sm" type="none"/>
            <a:tailEnd len="med" w="med" type="triangle"/>
          </a:ln>
        </p:spPr>
      </p:cxnSp>
      <p:sp>
        <p:nvSpPr>
          <p:cNvPr id="179" name="Google Shape;179;p6"/>
          <p:cNvSpPr txBox="1"/>
          <p:nvPr/>
        </p:nvSpPr>
        <p:spPr>
          <a:xfrm>
            <a:off x="4583927" y="5001370"/>
            <a:ext cx="2608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Both lead to a cylinder!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idx="1" type="body"/>
          </p:nvPr>
        </p:nvSpPr>
        <p:spPr>
          <a:xfrm>
            <a:off x="753355" y="1316659"/>
            <a:ext cx="10134600" cy="3969342"/>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So, we can write our 9+1D spacetime as: M</a:t>
            </a:r>
            <a:r>
              <a:rPr baseline="-25000" lang="en-US"/>
              <a:t>10</a:t>
            </a:r>
            <a:r>
              <a:rPr lang="en-US"/>
              <a:t> = dS</a:t>
            </a:r>
            <a:r>
              <a:rPr baseline="-25000" lang="en-US"/>
              <a:t>4</a:t>
            </a:r>
            <a:r>
              <a:rPr lang="en-US"/>
              <a:t> x M</a:t>
            </a:r>
            <a:r>
              <a:rPr baseline="-25000" lang="en-US"/>
              <a:t>6</a:t>
            </a:r>
            <a:r>
              <a:rPr lang="en-US"/>
              <a:t>, where dS</a:t>
            </a:r>
            <a:r>
              <a:rPr baseline="-25000" lang="en-US"/>
              <a:t>4</a:t>
            </a:r>
            <a:r>
              <a:rPr lang="en-US"/>
              <a:t> is our 3+1D de Sitter space universe, and M6 an internal space we take to shrink via compactification. What does it mean to </a:t>
            </a:r>
            <a:r>
              <a:rPr b="1" lang="en-US"/>
              <a:t>compactify</a:t>
            </a:r>
            <a:r>
              <a:rPr lang="en-US"/>
              <a:t>?</a:t>
            </a:r>
            <a:endParaRPr/>
          </a:p>
          <a:p>
            <a:pPr indent="0" lvl="0" marL="0" rtl="0" algn="l">
              <a:lnSpc>
                <a:spcPct val="110000"/>
              </a:lnSpc>
              <a:spcBef>
                <a:spcPts val="1000"/>
              </a:spcBef>
              <a:spcAft>
                <a:spcPts val="0"/>
              </a:spcAft>
              <a:buClr>
                <a:schemeClr val="dk2"/>
              </a:buClr>
              <a:buSzPts val="2000"/>
              <a:buFont typeface="Arial"/>
              <a:buNone/>
            </a:pPr>
            <a:r>
              <a:rPr lang="en-US"/>
              <a:t>To understand this, we use an analogy to something you've likely heard called: </a:t>
            </a:r>
            <a:r>
              <a:rPr b="1" lang="en-US"/>
              <a:t>stereographic projection.</a:t>
            </a:r>
            <a:endParaRPr/>
          </a:p>
        </p:txBody>
      </p:sp>
      <p:pic>
        <p:nvPicPr>
          <p:cNvPr descr="A picture containing dome&#10;&#10;Description automatically generated" id="185" name="Google Shape;185;p7"/>
          <p:cNvPicPr preferRelativeResize="0"/>
          <p:nvPr/>
        </p:nvPicPr>
        <p:blipFill rotWithShape="1">
          <a:blip r:embed="rId3">
            <a:alphaModFix/>
          </a:blip>
          <a:srcRect b="0" l="0" r="0" t="0"/>
          <a:stretch/>
        </p:blipFill>
        <p:spPr>
          <a:xfrm>
            <a:off x="682487" y="3548165"/>
            <a:ext cx="3478695" cy="2557876"/>
          </a:xfrm>
          <a:prstGeom prst="rect">
            <a:avLst/>
          </a:prstGeom>
          <a:noFill/>
          <a:ln>
            <a:noFill/>
          </a:ln>
        </p:spPr>
      </p:pic>
      <p:sp>
        <p:nvSpPr>
          <p:cNvPr id="186" name="Google Shape;186;p7"/>
          <p:cNvSpPr txBox="1"/>
          <p:nvPr/>
        </p:nvSpPr>
        <p:spPr>
          <a:xfrm>
            <a:off x="4786685" y="3083781"/>
            <a:ext cx="586806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By using a reference point at ∞, we can project/map different points of the sphere onto the plane (think of shining a flashlight at the top of a glass sphere with a grid pattern on it, which projects a flat grid patten onto the plane).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Compactification</a:t>
            </a:r>
            <a:r>
              <a:rPr lang="en-US" sz="1800">
                <a:solidFill>
                  <a:schemeClr val="dk1"/>
                </a:solidFill>
                <a:latin typeface="Arial"/>
                <a:ea typeface="Arial"/>
                <a:cs typeface="Arial"/>
                <a:sym typeface="Arial"/>
              </a:rPr>
              <a:t> can be thought of the </a:t>
            </a:r>
            <a:r>
              <a:rPr b="1" lang="en-US" sz="1800">
                <a:solidFill>
                  <a:schemeClr val="dk1"/>
                </a:solidFill>
                <a:latin typeface="Arial"/>
                <a:ea typeface="Arial"/>
                <a:cs typeface="Arial"/>
                <a:sym typeface="Arial"/>
              </a:rPr>
              <a:t>inverse </a:t>
            </a:r>
            <a:r>
              <a:rPr lang="en-US" sz="1800">
                <a:solidFill>
                  <a:schemeClr val="dk1"/>
                </a:solidFill>
                <a:latin typeface="Arial"/>
                <a:ea typeface="Arial"/>
                <a:cs typeface="Arial"/>
                <a:sym typeface="Arial"/>
              </a:rPr>
              <a:t>of the above, where we take a non-compact space to be compact. In this sense we can construct a (Riemann) sphere from the complex plane by adding in a point from infinity.</a:t>
            </a:r>
            <a:endParaRPr/>
          </a:p>
        </p:txBody>
      </p:sp>
      <p:sp>
        <p:nvSpPr>
          <p:cNvPr id="187" name="Google Shape;187;p7"/>
          <p:cNvSpPr txBox="1"/>
          <p:nvPr/>
        </p:nvSpPr>
        <p:spPr>
          <a:xfrm>
            <a:off x="2291442" y="3431721"/>
            <a:ext cx="269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ph idx="1" type="body"/>
          </p:nvPr>
        </p:nvSpPr>
        <p:spPr>
          <a:xfrm>
            <a:off x="909430" y="1108355"/>
            <a:ext cx="10134600" cy="1385169"/>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2"/>
              </a:buClr>
              <a:buSzPts val="2000"/>
              <a:buFont typeface="Arial"/>
              <a:buNone/>
            </a:pPr>
            <a:r>
              <a:rPr lang="en-US"/>
              <a:t>For the example of the </a:t>
            </a:r>
            <a:r>
              <a:rPr b="1" lang="en-US"/>
              <a:t>cylinder</a:t>
            </a:r>
            <a:r>
              <a:rPr lang="en-US"/>
              <a:t>, if we compactify it along the direction which parametrizes the unit circle, we recover the line.</a:t>
            </a:r>
            <a:endParaRPr/>
          </a:p>
          <a:p>
            <a:pPr indent="0" lvl="0" marL="0" rtl="0" algn="l">
              <a:lnSpc>
                <a:spcPct val="110000"/>
              </a:lnSpc>
              <a:spcBef>
                <a:spcPts val="1000"/>
              </a:spcBef>
              <a:spcAft>
                <a:spcPts val="0"/>
              </a:spcAft>
              <a:buClr>
                <a:schemeClr val="dk2"/>
              </a:buClr>
              <a:buSzPts val="2000"/>
              <a:buFont typeface="Arial"/>
              <a:buNone/>
            </a:pPr>
            <a:r>
              <a:rPr lang="en-US"/>
              <a:t>Another example of compactification is the construction of a torus from two cut planes:</a:t>
            </a:r>
            <a:endParaRPr/>
          </a:p>
        </p:txBody>
      </p:sp>
      <p:pic>
        <p:nvPicPr>
          <p:cNvPr descr="Diagram, schematic&#10;&#10;Description automatically generated" id="193" name="Google Shape;193;p8"/>
          <p:cNvPicPr preferRelativeResize="0"/>
          <p:nvPr/>
        </p:nvPicPr>
        <p:blipFill rotWithShape="1">
          <a:blip r:embed="rId3">
            <a:alphaModFix/>
          </a:blip>
          <a:srcRect b="0" l="0" r="0" t="0"/>
          <a:stretch/>
        </p:blipFill>
        <p:spPr>
          <a:xfrm>
            <a:off x="1630018" y="2331242"/>
            <a:ext cx="8242851" cy="3328577"/>
          </a:xfrm>
          <a:prstGeom prst="rect">
            <a:avLst/>
          </a:prstGeom>
          <a:noFill/>
          <a:ln>
            <a:noFill/>
          </a:ln>
        </p:spPr>
      </p:pic>
      <p:sp>
        <p:nvSpPr>
          <p:cNvPr id="194" name="Google Shape;194;p8"/>
          <p:cNvSpPr txBox="1"/>
          <p:nvPr/>
        </p:nvSpPr>
        <p:spPr>
          <a:xfrm>
            <a:off x="548640" y="5800477"/>
            <a:ext cx="1117158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While the definition in math purely takes a non-compact space to a compact one, the definition in </a:t>
            </a:r>
            <a:r>
              <a:rPr b="1" lang="en-US" sz="1800">
                <a:solidFill>
                  <a:schemeClr val="dk1"/>
                </a:solidFill>
                <a:latin typeface="Arial"/>
                <a:ea typeface="Arial"/>
                <a:cs typeface="Arial"/>
                <a:sym typeface="Arial"/>
              </a:rPr>
              <a:t>physics</a:t>
            </a:r>
            <a:r>
              <a:rPr lang="en-US" sz="1800">
                <a:solidFill>
                  <a:schemeClr val="dk1"/>
                </a:solidFill>
                <a:latin typeface="Arial"/>
                <a:ea typeface="Arial"/>
                <a:cs typeface="Arial"/>
                <a:sym typeface="Arial"/>
              </a:rPr>
              <a:t> extends this by taking the compact space to shrink to vanishing size. Thus, we can recover our 3+1D universe my compactifying the 6D internal space (extra dimensions)!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9"/>
          <p:cNvSpPr/>
          <p:nvPr/>
        </p:nvSpPr>
        <p:spPr>
          <a:xfrm>
            <a:off x="6096000" y="0"/>
            <a:ext cx="6096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9"/>
          <p:cNvSpPr/>
          <p:nvPr/>
        </p:nvSpPr>
        <p:spPr>
          <a:xfrm>
            <a:off x="6260903" y="159026"/>
            <a:ext cx="5778697" cy="65427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9"/>
          <p:cNvSpPr txBox="1"/>
          <p:nvPr>
            <p:ph type="title"/>
          </p:nvPr>
        </p:nvSpPr>
        <p:spPr>
          <a:xfrm>
            <a:off x="6849264" y="733100"/>
            <a:ext cx="4618836" cy="1275669"/>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chemeClr val="dk2"/>
              </a:buClr>
              <a:buSzPts val="3200"/>
              <a:buFont typeface="Arial"/>
              <a:buNone/>
            </a:pPr>
            <a:r>
              <a:rPr lang="en-US"/>
              <a:t>Fields in expanding geometries</a:t>
            </a:r>
            <a:endParaRPr/>
          </a:p>
        </p:txBody>
      </p:sp>
      <p:sp>
        <p:nvSpPr>
          <p:cNvPr id="203" name="Google Shape;203;p9"/>
          <p:cNvSpPr txBox="1"/>
          <p:nvPr>
            <p:ph idx="1" type="body"/>
          </p:nvPr>
        </p:nvSpPr>
        <p:spPr>
          <a:xfrm>
            <a:off x="7182615" y="2216151"/>
            <a:ext cx="3943575" cy="3390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2"/>
              </a:buClr>
              <a:buSzPts val="1000"/>
              <a:buFont typeface="Arial"/>
              <a:buNone/>
            </a:pPr>
            <a:r>
              <a:rPr lang="en-US" sz="1000"/>
              <a:t>Now that we have a prescription on how to deal with these higher dimensional spaces, here lies the </a:t>
            </a:r>
            <a:r>
              <a:rPr b="1" lang="en-US" sz="1000"/>
              <a:t>interest</a:t>
            </a:r>
            <a:r>
              <a:rPr lang="en-US" sz="1000"/>
              <a:t> of the thesis:</a:t>
            </a:r>
            <a:endParaRPr/>
          </a:p>
          <a:p>
            <a:pPr indent="0" lvl="0" marL="0" rtl="0" algn="ctr">
              <a:lnSpc>
                <a:spcPct val="100000"/>
              </a:lnSpc>
              <a:spcBef>
                <a:spcPts val="1000"/>
              </a:spcBef>
              <a:spcAft>
                <a:spcPts val="0"/>
              </a:spcAft>
              <a:buClr>
                <a:schemeClr val="dk2"/>
              </a:buClr>
              <a:buSzPts val="1000"/>
              <a:buFont typeface="Arial"/>
              <a:buNone/>
            </a:pPr>
            <a:r>
              <a:rPr lang="en-US" sz="1000"/>
              <a:t>The expansion of our universe is described by the positive </a:t>
            </a:r>
            <a:r>
              <a:rPr b="1" lang="en-US" sz="1000"/>
              <a:t>cosmological constant</a:t>
            </a:r>
            <a:r>
              <a:rPr lang="en-US" sz="1000"/>
              <a:t>: Λ &gt; 0, which has a direct relationship to the vacuum/dark energy of the universe. For spaces with Λ &gt; 0 (such as de Sitter space) we run into conflicts that the geometries with a negative cosmological constant don't. For brevity, one such conflict is:</a:t>
            </a:r>
            <a:endParaRPr/>
          </a:p>
          <a:p>
            <a:pPr indent="0" lvl="0" marL="0" rtl="0" algn="ctr">
              <a:lnSpc>
                <a:spcPct val="100000"/>
              </a:lnSpc>
              <a:spcBef>
                <a:spcPts val="1000"/>
              </a:spcBef>
              <a:spcAft>
                <a:spcPts val="0"/>
              </a:spcAft>
              <a:buClr>
                <a:schemeClr val="dk2"/>
              </a:buClr>
              <a:buSzPts val="1000"/>
              <a:buFont typeface="Arial"/>
              <a:buNone/>
            </a:pPr>
            <a:r>
              <a:rPr lang="en-US" sz="1000"/>
              <a:t>Singularities on the spacetime surface (caused by energy sources) must be well behaved. This means that as we approach the singularity the first component of the spacetime metric (matrix that allows you to measure distances) g</a:t>
            </a:r>
            <a:r>
              <a:rPr baseline="-25000" lang="en-US" sz="1000"/>
              <a:t>00</a:t>
            </a:r>
            <a:r>
              <a:rPr lang="en-US" sz="1000"/>
              <a:t> must not diverge and must be bounded from above. It is found that for </a:t>
            </a:r>
            <a:r>
              <a:rPr b="1" lang="en-US" sz="1000"/>
              <a:t>warped</a:t>
            </a:r>
            <a:r>
              <a:rPr lang="en-US" sz="1000"/>
              <a:t> geometries that this is true only when our universe vanishes, and for </a:t>
            </a:r>
            <a:r>
              <a:rPr b="1" lang="en-US" sz="1000"/>
              <a:t>non-warped</a:t>
            </a:r>
            <a:r>
              <a:rPr lang="en-US" sz="1000"/>
              <a:t> geometries, the stress tensor components of the internal and external spaces contribute to the wrong sign of the cosmological constant.</a:t>
            </a:r>
            <a:endParaRPr/>
          </a:p>
        </p:txBody>
      </p:sp>
      <p:grpSp>
        <p:nvGrpSpPr>
          <p:cNvPr id="204" name="Google Shape;204;p9"/>
          <p:cNvGrpSpPr/>
          <p:nvPr/>
        </p:nvGrpSpPr>
        <p:grpSpPr>
          <a:xfrm>
            <a:off x="8710258" y="5826038"/>
            <a:ext cx="867485" cy="163226"/>
            <a:chOff x="8910933" y="1837414"/>
            <a:chExt cx="867485" cy="163226"/>
          </a:xfrm>
        </p:grpSpPr>
        <p:sp>
          <p:nvSpPr>
            <p:cNvPr id="205" name="Google Shape;205;p9"/>
            <p:cNvSpPr/>
            <p:nvPr/>
          </p:nvSpPr>
          <p:spPr>
            <a:xfrm flipH="1" rot="-2635175">
              <a:off x="9286956" y="1861308"/>
              <a:ext cx="115439" cy="115439"/>
            </a:xfrm>
            <a:prstGeom prst="rect">
              <a:avLst/>
            </a:prstGeom>
            <a:noFill/>
            <a:ln cap="flat" cmpd="sng" w="158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6" name="Google Shape;206;p9"/>
            <p:cNvCxnSpPr/>
            <p:nvPr/>
          </p:nvCxnSpPr>
          <p:spPr>
            <a:xfrm>
              <a:off x="9426289" y="1919027"/>
              <a:ext cx="352129" cy="0"/>
            </a:xfrm>
            <a:prstGeom prst="straightConnector1">
              <a:avLst/>
            </a:prstGeom>
            <a:noFill/>
            <a:ln cap="flat" cmpd="sng" w="15875">
              <a:solidFill>
                <a:schemeClr val="dk2"/>
              </a:solidFill>
              <a:prstDash val="solid"/>
              <a:miter lim="800000"/>
              <a:headEnd len="sm" w="sm" type="none"/>
              <a:tailEnd len="sm" w="sm" type="none"/>
            </a:ln>
          </p:spPr>
        </p:cxnSp>
        <p:cxnSp>
          <p:nvCxnSpPr>
            <p:cNvPr id="207" name="Google Shape;207;p9"/>
            <p:cNvCxnSpPr/>
            <p:nvPr/>
          </p:nvCxnSpPr>
          <p:spPr>
            <a:xfrm>
              <a:off x="8910933" y="1919027"/>
              <a:ext cx="352129" cy="0"/>
            </a:xfrm>
            <a:prstGeom prst="straightConnector1">
              <a:avLst/>
            </a:prstGeom>
            <a:noFill/>
            <a:ln cap="flat" cmpd="sng" w="15875">
              <a:solidFill>
                <a:schemeClr val="dk2"/>
              </a:solidFill>
              <a:prstDash val="solid"/>
              <a:miter lim="800000"/>
              <a:headEnd len="sm" w="sm" type="none"/>
              <a:tailEnd len="sm" w="sm" type="none"/>
            </a:ln>
          </p:spPr>
        </p:cxnSp>
      </p:grpSp>
      <p:pic>
        <p:nvPicPr>
          <p:cNvPr id="208" name="Google Shape;208;p9"/>
          <p:cNvPicPr preferRelativeResize="0"/>
          <p:nvPr/>
        </p:nvPicPr>
        <p:blipFill>
          <a:blip r:embed="rId3">
            <a:alphaModFix/>
          </a:blip>
          <a:stretch>
            <a:fillRect/>
          </a:stretch>
        </p:blipFill>
        <p:spPr>
          <a:xfrm>
            <a:off x="-145297" y="1425"/>
            <a:ext cx="6241295" cy="6858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dornVTI">
  <a:themeElements>
    <a:clrScheme name="GC1">
      <a:dk1>
        <a:srgbClr val="000000"/>
      </a:dk1>
      <a:lt1>
        <a:srgbClr val="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2023-04-02T18:54:21Z</dcterms:created>
</cp:coreProperties>
</file>